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0" r:id="rId1"/>
  </p:sldMasterIdLst>
  <p:notesMasterIdLst>
    <p:notesMasterId r:id="rId70"/>
  </p:notesMasterIdLst>
  <p:sldIdLst>
    <p:sldId id="256" r:id="rId2"/>
    <p:sldId id="257" r:id="rId3"/>
    <p:sldId id="288" r:id="rId4"/>
    <p:sldId id="258" r:id="rId5"/>
    <p:sldId id="259" r:id="rId6"/>
    <p:sldId id="261" r:id="rId7"/>
    <p:sldId id="262" r:id="rId8"/>
    <p:sldId id="298" r:id="rId9"/>
    <p:sldId id="263" r:id="rId10"/>
    <p:sldId id="289" r:id="rId11"/>
    <p:sldId id="290" r:id="rId12"/>
    <p:sldId id="291" r:id="rId13"/>
    <p:sldId id="293" r:id="rId14"/>
    <p:sldId id="292" r:id="rId15"/>
    <p:sldId id="294" r:id="rId16"/>
    <p:sldId id="300" r:id="rId17"/>
    <p:sldId id="299" r:id="rId18"/>
    <p:sldId id="295" r:id="rId19"/>
    <p:sldId id="301" r:id="rId20"/>
    <p:sldId id="302" r:id="rId21"/>
    <p:sldId id="296" r:id="rId22"/>
    <p:sldId id="303" r:id="rId23"/>
    <p:sldId id="264" r:id="rId24"/>
    <p:sldId id="265" r:id="rId25"/>
    <p:sldId id="269" r:id="rId26"/>
    <p:sldId id="306" r:id="rId27"/>
    <p:sldId id="305" r:id="rId28"/>
    <p:sldId id="307" r:id="rId29"/>
    <p:sldId id="308" r:id="rId30"/>
    <p:sldId id="313" r:id="rId31"/>
    <p:sldId id="310" r:id="rId32"/>
    <p:sldId id="319" r:id="rId33"/>
    <p:sldId id="309" r:id="rId34"/>
    <p:sldId id="312" r:id="rId35"/>
    <p:sldId id="311" r:id="rId36"/>
    <p:sldId id="317" r:id="rId37"/>
    <p:sldId id="316" r:id="rId38"/>
    <p:sldId id="318" r:id="rId39"/>
    <p:sldId id="315" r:id="rId40"/>
    <p:sldId id="314" r:id="rId41"/>
    <p:sldId id="322" r:id="rId42"/>
    <p:sldId id="323" r:id="rId43"/>
    <p:sldId id="324" r:id="rId44"/>
    <p:sldId id="321" r:id="rId45"/>
    <p:sldId id="325" r:id="rId46"/>
    <p:sldId id="279" r:id="rId47"/>
    <p:sldId id="280" r:id="rId48"/>
    <p:sldId id="281" r:id="rId49"/>
    <p:sldId id="282" r:id="rId50"/>
    <p:sldId id="283" r:id="rId51"/>
    <p:sldId id="284" r:id="rId52"/>
    <p:sldId id="285" r:id="rId53"/>
    <p:sldId id="286" r:id="rId54"/>
    <p:sldId id="287" r:id="rId55"/>
    <p:sldId id="270" r:id="rId56"/>
    <p:sldId id="304" r:id="rId57"/>
    <p:sldId id="278" r:id="rId58"/>
    <p:sldId id="277" r:id="rId59"/>
    <p:sldId id="276" r:id="rId60"/>
    <p:sldId id="275" r:id="rId61"/>
    <p:sldId id="274" r:id="rId62"/>
    <p:sldId id="273" r:id="rId63"/>
    <p:sldId id="272" r:id="rId64"/>
    <p:sldId id="326" r:id="rId65"/>
    <p:sldId id="297" r:id="rId66"/>
    <p:sldId id="266" r:id="rId67"/>
    <p:sldId id="267" r:id="rId68"/>
    <p:sldId id="271" r:id="rId69"/>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707B62-B6DC-4998-987A-6E72F75E35C5}" v="2" dt="2021-07-29T22:56:23.8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autoAdjust="0"/>
    <p:restoredTop sz="86410"/>
  </p:normalViewPr>
  <p:slideViewPr>
    <p:cSldViewPr snapToGrid="0">
      <p:cViewPr varScale="1">
        <p:scale>
          <a:sx n="59" d="100"/>
          <a:sy n="59" d="100"/>
        </p:scale>
        <p:origin x="212" y="60"/>
      </p:cViewPr>
      <p:guideLst/>
    </p:cSldViewPr>
  </p:slideViewPr>
  <p:outlineViewPr>
    <p:cViewPr>
      <p:scale>
        <a:sx n="33" d="100"/>
        <a:sy n="33" d="100"/>
      </p:scale>
      <p:origin x="0" y="-77428"/>
    </p:cViewPr>
  </p:outlineViewPr>
  <p:notesTextViewPr>
    <p:cViewPr>
      <p:scale>
        <a:sx n="1" d="1"/>
        <a:sy n="1" d="1"/>
      </p:scale>
      <p:origin x="0" y="0"/>
    </p:cViewPr>
  </p:notesTextViewPr>
  <p:sorterViewPr>
    <p:cViewPr varScale="1">
      <p:scale>
        <a:sx n="100" d="100"/>
        <a:sy n="100" d="100"/>
      </p:scale>
      <p:origin x="0" y="-12424"/>
    </p:cViewPr>
  </p:sorterViewPr>
  <p:notesViewPr>
    <p:cSldViewPr snapToGrid="0">
      <p:cViewPr varScale="1">
        <p:scale>
          <a:sx n="51" d="100"/>
          <a:sy n="51" d="100"/>
        </p:scale>
        <p:origin x="2656" y="4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microsoft.com/office/2016/11/relationships/changesInfo" Target="changesInfos/changesInfo1.xml"/><Relationship Id="rId7" Type="http://schemas.openxmlformats.org/officeDocument/2006/relationships/slide" Target="slides/slide6.xml"/><Relationship Id="rId71"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75"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cky Willis" userId="353ddb034ddce96e" providerId="LiveId" clId="{D4707B62-B6DC-4998-987A-6E72F75E35C5}"/>
    <pc:docChg chg="custSel addSld modSld">
      <pc:chgData name="Becky Willis" userId="353ddb034ddce96e" providerId="LiveId" clId="{D4707B62-B6DC-4998-987A-6E72F75E35C5}" dt="2021-08-21T17:40:24.319" v="640" actId="20577"/>
      <pc:docMkLst>
        <pc:docMk/>
      </pc:docMkLst>
      <pc:sldChg chg="modSp mod">
        <pc:chgData name="Becky Willis" userId="353ddb034ddce96e" providerId="LiveId" clId="{D4707B62-B6DC-4998-987A-6E72F75E35C5}" dt="2021-07-29T22:57:22.087" v="84" actId="20577"/>
        <pc:sldMkLst>
          <pc:docMk/>
          <pc:sldMk cId="993926300" sldId="258"/>
        </pc:sldMkLst>
        <pc:spChg chg="mod">
          <ac:chgData name="Becky Willis" userId="353ddb034ddce96e" providerId="LiveId" clId="{D4707B62-B6DC-4998-987A-6E72F75E35C5}" dt="2021-07-29T22:57:22.087" v="84" actId="20577"/>
          <ac:spMkLst>
            <pc:docMk/>
            <pc:sldMk cId="993926300" sldId="258"/>
            <ac:spMk id="3" creationId="{1C923A91-1B2D-4666-98B8-F951FA137694}"/>
          </ac:spMkLst>
        </pc:spChg>
      </pc:sldChg>
      <pc:sldChg chg="modSp mod">
        <pc:chgData name="Becky Willis" userId="353ddb034ddce96e" providerId="LiveId" clId="{D4707B62-B6DC-4998-987A-6E72F75E35C5}" dt="2021-07-29T22:57:57.823" v="110" actId="20577"/>
        <pc:sldMkLst>
          <pc:docMk/>
          <pc:sldMk cId="31718862" sldId="267"/>
        </pc:sldMkLst>
        <pc:spChg chg="mod">
          <ac:chgData name="Becky Willis" userId="353ddb034ddce96e" providerId="LiveId" clId="{D4707B62-B6DC-4998-987A-6E72F75E35C5}" dt="2021-07-29T22:57:57.823" v="110" actId="20577"/>
          <ac:spMkLst>
            <pc:docMk/>
            <pc:sldMk cId="31718862" sldId="267"/>
            <ac:spMk id="3" creationId="{1D44A18A-CF5D-4097-B72C-D0017E23F47C}"/>
          </ac:spMkLst>
        </pc:spChg>
      </pc:sldChg>
      <pc:sldChg chg="modSp new mod">
        <pc:chgData name="Becky Willis" userId="353ddb034ddce96e" providerId="LiveId" clId="{D4707B62-B6DC-4998-987A-6E72F75E35C5}" dt="2021-08-21T17:40:24.319" v="640" actId="20577"/>
        <pc:sldMkLst>
          <pc:docMk/>
          <pc:sldMk cId="2289673593" sldId="268"/>
        </pc:sldMkLst>
        <pc:spChg chg="mod">
          <ac:chgData name="Becky Willis" userId="353ddb034ddce96e" providerId="LiveId" clId="{D4707B62-B6DC-4998-987A-6E72F75E35C5}" dt="2021-08-21T17:37:25.792" v="148" actId="20577"/>
          <ac:spMkLst>
            <pc:docMk/>
            <pc:sldMk cId="2289673593" sldId="268"/>
            <ac:spMk id="2" creationId="{76173CB1-2416-4200-A6FA-FAFB9D891053}"/>
          </ac:spMkLst>
        </pc:spChg>
        <pc:spChg chg="mod">
          <ac:chgData name="Becky Willis" userId="353ddb034ddce96e" providerId="LiveId" clId="{D4707B62-B6DC-4998-987A-6E72F75E35C5}" dt="2021-08-21T17:40:24.319" v="640" actId="20577"/>
          <ac:spMkLst>
            <pc:docMk/>
            <pc:sldMk cId="2289673593" sldId="268"/>
            <ac:spMk id="3" creationId="{9C5F83BC-6CD6-4573-B6B1-0BED2937F16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C6A3E5D7-799A-48A5-A8D9-DC49C2E48761}" type="datetimeFigureOut">
              <a:rPr lang="en-US" smtClean="0"/>
              <a:t>2/5/2024</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518025"/>
            <a:ext cx="5683250" cy="3697288"/>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2725" y="8918575"/>
            <a:ext cx="3078163" cy="469900"/>
          </a:xfrm>
          <a:prstGeom prst="rect">
            <a:avLst/>
          </a:prstGeom>
        </p:spPr>
        <p:txBody>
          <a:bodyPr vert="horz" lIns="91440" tIns="45720" rIns="91440" bIns="45720" rtlCol="0" anchor="b"/>
          <a:lstStyle>
            <a:lvl1pPr algn="r">
              <a:defRPr sz="1200"/>
            </a:lvl1pPr>
          </a:lstStyle>
          <a:p>
            <a:fld id="{15EA366E-B547-46B4-B1ED-C736750EF9DF}" type="slidenum">
              <a:rPr lang="en-US" smtClean="0"/>
              <a:t>‹#›</a:t>
            </a:fld>
            <a:endParaRPr lang="en-US"/>
          </a:p>
        </p:txBody>
      </p:sp>
    </p:spTree>
    <p:extLst>
      <p:ext uri="{BB962C8B-B14F-4D97-AF65-F5344CB8AC3E}">
        <p14:creationId xmlns:p14="http://schemas.microsoft.com/office/powerpoint/2010/main" val="31110657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1</a:t>
            </a:fld>
            <a:endParaRPr lang="en-US"/>
          </a:p>
        </p:txBody>
      </p:sp>
    </p:spTree>
    <p:extLst>
      <p:ext uri="{BB962C8B-B14F-4D97-AF65-F5344CB8AC3E}">
        <p14:creationId xmlns:p14="http://schemas.microsoft.com/office/powerpoint/2010/main" val="24488826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Examples?  Share ways this can all be communicated.</a:t>
            </a:r>
          </a:p>
          <a:p>
            <a:endParaRPr lang="en-US" dirty="0"/>
          </a:p>
          <a:p>
            <a:endParaRPr lang="en-US" dirty="0"/>
          </a:p>
        </p:txBody>
      </p:sp>
      <p:sp>
        <p:nvSpPr>
          <p:cNvPr id="4" name="Slide Number Placeholder 3"/>
          <p:cNvSpPr>
            <a:spLocks noGrp="1"/>
          </p:cNvSpPr>
          <p:nvPr>
            <p:ph type="sldNum" sz="quarter" idx="10"/>
          </p:nvPr>
        </p:nvSpPr>
        <p:spPr/>
        <p:txBody>
          <a:bodyPr/>
          <a:lstStyle/>
          <a:p>
            <a:fld id="{15EA366E-B547-46B4-B1ED-C736750EF9DF}" type="slidenum">
              <a:rPr lang="en-US" smtClean="0"/>
              <a:t>11</a:t>
            </a:fld>
            <a:endParaRPr lang="en-US"/>
          </a:p>
        </p:txBody>
      </p:sp>
    </p:spTree>
    <p:extLst>
      <p:ext uri="{BB962C8B-B14F-4D97-AF65-F5344CB8AC3E}">
        <p14:creationId xmlns:p14="http://schemas.microsoft.com/office/powerpoint/2010/main" val="41304457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Discuss.  Which of these are acceptable?  Are any of them Acceptable? Does the manner in which the gift is given matter?</a:t>
            </a:r>
            <a:endParaRPr lang="en-US" dirty="0"/>
          </a:p>
        </p:txBody>
      </p:sp>
      <p:sp>
        <p:nvSpPr>
          <p:cNvPr id="4" name="Slide Number Placeholder 3"/>
          <p:cNvSpPr>
            <a:spLocks noGrp="1"/>
          </p:cNvSpPr>
          <p:nvPr>
            <p:ph type="sldNum" sz="quarter" idx="10"/>
          </p:nvPr>
        </p:nvSpPr>
        <p:spPr/>
        <p:txBody>
          <a:bodyPr/>
          <a:lstStyle/>
          <a:p>
            <a:fld id="{15EA366E-B547-46B4-B1ED-C736750EF9DF}" type="slidenum">
              <a:rPr lang="en-US" smtClean="0"/>
              <a:t>12</a:t>
            </a:fld>
            <a:endParaRPr lang="en-US"/>
          </a:p>
        </p:txBody>
      </p:sp>
    </p:spTree>
    <p:extLst>
      <p:ext uri="{BB962C8B-B14F-4D97-AF65-F5344CB8AC3E}">
        <p14:creationId xmlns:p14="http://schemas.microsoft.com/office/powerpoint/2010/main" val="40434753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does perceived power play a role in your congregation?</a:t>
            </a:r>
            <a:endParaRPr lang="en-US" dirty="0"/>
          </a:p>
        </p:txBody>
      </p:sp>
      <p:sp>
        <p:nvSpPr>
          <p:cNvPr id="4" name="Slide Number Placeholder 3"/>
          <p:cNvSpPr>
            <a:spLocks noGrp="1"/>
          </p:cNvSpPr>
          <p:nvPr>
            <p:ph type="sldNum" sz="quarter" idx="10"/>
          </p:nvPr>
        </p:nvSpPr>
        <p:spPr/>
        <p:txBody>
          <a:bodyPr/>
          <a:lstStyle/>
          <a:p>
            <a:fld id="{15EA366E-B547-46B4-B1ED-C736750EF9DF}" type="slidenum">
              <a:rPr lang="en-US" smtClean="0"/>
              <a:t>13</a:t>
            </a:fld>
            <a:endParaRPr lang="en-US"/>
          </a:p>
        </p:txBody>
      </p:sp>
    </p:spTree>
    <p:extLst>
      <p:ext uri="{BB962C8B-B14F-4D97-AF65-F5344CB8AC3E}">
        <p14:creationId xmlns:p14="http://schemas.microsoft.com/office/powerpoint/2010/main" val="32679287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Discuss</a:t>
            </a:r>
            <a:endParaRPr lang="en-US" dirty="0"/>
          </a:p>
        </p:txBody>
      </p:sp>
      <p:sp>
        <p:nvSpPr>
          <p:cNvPr id="4" name="Slide Number Placeholder 3"/>
          <p:cNvSpPr>
            <a:spLocks noGrp="1"/>
          </p:cNvSpPr>
          <p:nvPr>
            <p:ph type="sldNum" sz="quarter" idx="10"/>
          </p:nvPr>
        </p:nvSpPr>
        <p:spPr/>
        <p:txBody>
          <a:bodyPr/>
          <a:lstStyle/>
          <a:p>
            <a:fld id="{15EA366E-B547-46B4-B1ED-C736750EF9DF}" type="slidenum">
              <a:rPr lang="en-US" smtClean="0"/>
              <a:t>14</a:t>
            </a:fld>
            <a:endParaRPr lang="en-US"/>
          </a:p>
        </p:txBody>
      </p:sp>
    </p:spTree>
    <p:extLst>
      <p:ext uri="{BB962C8B-B14F-4D97-AF65-F5344CB8AC3E}">
        <p14:creationId xmlns:p14="http://schemas.microsoft.com/office/powerpoint/2010/main" val="17415909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15</a:t>
            </a:fld>
            <a:endParaRPr lang="en-US"/>
          </a:p>
        </p:txBody>
      </p:sp>
    </p:spTree>
    <p:extLst>
      <p:ext uri="{BB962C8B-B14F-4D97-AF65-F5344CB8AC3E}">
        <p14:creationId xmlns:p14="http://schemas.microsoft.com/office/powerpoint/2010/main" val="32545070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16</a:t>
            </a:fld>
            <a:endParaRPr lang="en-US"/>
          </a:p>
        </p:txBody>
      </p:sp>
    </p:spTree>
    <p:extLst>
      <p:ext uri="{BB962C8B-B14F-4D97-AF65-F5344CB8AC3E}">
        <p14:creationId xmlns:p14="http://schemas.microsoft.com/office/powerpoint/2010/main" val="17231774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17</a:t>
            </a:fld>
            <a:endParaRPr lang="en-US"/>
          </a:p>
        </p:txBody>
      </p:sp>
    </p:spTree>
    <p:extLst>
      <p:ext uri="{BB962C8B-B14F-4D97-AF65-F5344CB8AC3E}">
        <p14:creationId xmlns:p14="http://schemas.microsoft.com/office/powerpoint/2010/main" val="13009798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18</a:t>
            </a:fld>
            <a:endParaRPr lang="en-US"/>
          </a:p>
        </p:txBody>
      </p:sp>
    </p:spTree>
    <p:extLst>
      <p:ext uri="{BB962C8B-B14F-4D97-AF65-F5344CB8AC3E}">
        <p14:creationId xmlns:p14="http://schemas.microsoft.com/office/powerpoint/2010/main" val="8026382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19</a:t>
            </a:fld>
            <a:endParaRPr lang="en-US"/>
          </a:p>
        </p:txBody>
      </p:sp>
    </p:spTree>
    <p:extLst>
      <p:ext uri="{BB962C8B-B14F-4D97-AF65-F5344CB8AC3E}">
        <p14:creationId xmlns:p14="http://schemas.microsoft.com/office/powerpoint/2010/main" val="31661481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20</a:t>
            </a:fld>
            <a:endParaRPr lang="en-US"/>
          </a:p>
        </p:txBody>
      </p:sp>
    </p:spTree>
    <p:extLst>
      <p:ext uri="{BB962C8B-B14F-4D97-AF65-F5344CB8AC3E}">
        <p14:creationId xmlns:p14="http://schemas.microsoft.com/office/powerpoint/2010/main" val="20379708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Pastors (Ministers of Word and Sacrament</a:t>
            </a:r>
            <a:r>
              <a:rPr lang="en-US" baseline="0" dirty="0" smtClean="0"/>
              <a:t> and CREs active within the bounds of the Presbytery) </a:t>
            </a:r>
            <a:r>
              <a:rPr lang="en-US" dirty="0" smtClean="0"/>
              <a:t>and staff of the Presbytery are required to take Boundary training as offered, for free through the Synod of the Covenant and the Presbytery of Cincinnati, every three years.  This training is offered through a third party</a:t>
            </a:r>
            <a:r>
              <a:rPr lang="en-US" baseline="0" dirty="0" smtClean="0"/>
              <a:t> (</a:t>
            </a:r>
            <a:r>
              <a:rPr lang="en-US" baseline="0" dirty="0" err="1" smtClean="0"/>
              <a:t>Leaderwise</a:t>
            </a:r>
            <a:r>
              <a:rPr lang="en-US" baseline="0" dirty="0" smtClean="0"/>
              <a:t>).  The training you are going through here is required of the elders, deacons, and CCEs within each of our congregations.</a:t>
            </a:r>
            <a:endParaRPr lang="en-US" dirty="0"/>
          </a:p>
        </p:txBody>
      </p:sp>
      <p:sp>
        <p:nvSpPr>
          <p:cNvPr id="4" name="Slide Number Placeholder 3"/>
          <p:cNvSpPr>
            <a:spLocks noGrp="1"/>
          </p:cNvSpPr>
          <p:nvPr>
            <p:ph type="sldNum" sz="quarter" idx="10"/>
          </p:nvPr>
        </p:nvSpPr>
        <p:spPr/>
        <p:txBody>
          <a:bodyPr/>
          <a:lstStyle/>
          <a:p>
            <a:fld id="{15EA366E-B547-46B4-B1ED-C736750EF9DF}" type="slidenum">
              <a:rPr lang="en-US" smtClean="0"/>
              <a:t>2</a:t>
            </a:fld>
            <a:endParaRPr lang="en-US"/>
          </a:p>
        </p:txBody>
      </p:sp>
    </p:spTree>
    <p:extLst>
      <p:ext uri="{BB962C8B-B14F-4D97-AF65-F5344CB8AC3E}">
        <p14:creationId xmlns:p14="http://schemas.microsoft.com/office/powerpoint/2010/main" val="26643721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21</a:t>
            </a:fld>
            <a:endParaRPr lang="en-US"/>
          </a:p>
        </p:txBody>
      </p:sp>
    </p:spTree>
    <p:extLst>
      <p:ext uri="{BB962C8B-B14F-4D97-AF65-F5344CB8AC3E}">
        <p14:creationId xmlns:p14="http://schemas.microsoft.com/office/powerpoint/2010/main" val="29502880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22</a:t>
            </a:fld>
            <a:endParaRPr lang="en-US"/>
          </a:p>
        </p:txBody>
      </p:sp>
    </p:spTree>
    <p:extLst>
      <p:ext uri="{BB962C8B-B14F-4D97-AF65-F5344CB8AC3E}">
        <p14:creationId xmlns:p14="http://schemas.microsoft.com/office/powerpoint/2010/main" val="33770981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23</a:t>
            </a:fld>
            <a:endParaRPr lang="en-US"/>
          </a:p>
        </p:txBody>
      </p:sp>
    </p:spTree>
    <p:extLst>
      <p:ext uri="{BB962C8B-B14F-4D97-AF65-F5344CB8AC3E}">
        <p14:creationId xmlns:p14="http://schemas.microsoft.com/office/powerpoint/2010/main" val="27004460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24</a:t>
            </a:fld>
            <a:endParaRPr lang="en-US"/>
          </a:p>
        </p:txBody>
      </p:sp>
    </p:spTree>
    <p:extLst>
      <p:ext uri="{BB962C8B-B14F-4D97-AF65-F5344CB8AC3E}">
        <p14:creationId xmlns:p14="http://schemas.microsoft.com/office/powerpoint/2010/main" val="35033047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25</a:t>
            </a:fld>
            <a:endParaRPr lang="en-US"/>
          </a:p>
        </p:txBody>
      </p:sp>
    </p:spTree>
    <p:extLst>
      <p:ext uri="{BB962C8B-B14F-4D97-AF65-F5344CB8AC3E}">
        <p14:creationId xmlns:p14="http://schemas.microsoft.com/office/powerpoint/2010/main" val="23110060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true story and a true (and innocent) example.  How would you handle it?</a:t>
            </a:r>
            <a:endParaRPr lang="en-US" dirty="0"/>
          </a:p>
        </p:txBody>
      </p:sp>
      <p:sp>
        <p:nvSpPr>
          <p:cNvPr id="4" name="Slide Number Placeholder 3"/>
          <p:cNvSpPr>
            <a:spLocks noGrp="1"/>
          </p:cNvSpPr>
          <p:nvPr>
            <p:ph type="sldNum" sz="quarter" idx="10"/>
          </p:nvPr>
        </p:nvSpPr>
        <p:spPr/>
        <p:txBody>
          <a:bodyPr/>
          <a:lstStyle/>
          <a:p>
            <a:fld id="{15EA366E-B547-46B4-B1ED-C736750EF9DF}" type="slidenum">
              <a:rPr lang="en-US" smtClean="0"/>
              <a:t>26</a:t>
            </a:fld>
            <a:endParaRPr lang="en-US"/>
          </a:p>
        </p:txBody>
      </p:sp>
    </p:spTree>
    <p:extLst>
      <p:ext uri="{BB962C8B-B14F-4D97-AF65-F5344CB8AC3E}">
        <p14:creationId xmlns:p14="http://schemas.microsoft.com/office/powerpoint/2010/main" val="256797515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of this case study should be – what gender did you picture in this scenario?  Why?  Could it apply equally to both genders?  Is there a way to learn how misconduct works across both</a:t>
            </a:r>
            <a:r>
              <a:rPr lang="en-US" baseline="0" dirty="0" smtClean="0"/>
              <a:t>  genders?</a:t>
            </a:r>
            <a:endParaRPr lang="en-US" dirty="0"/>
          </a:p>
        </p:txBody>
      </p:sp>
      <p:sp>
        <p:nvSpPr>
          <p:cNvPr id="4" name="Slide Number Placeholder 3"/>
          <p:cNvSpPr>
            <a:spLocks noGrp="1"/>
          </p:cNvSpPr>
          <p:nvPr>
            <p:ph type="sldNum" sz="quarter" idx="10"/>
          </p:nvPr>
        </p:nvSpPr>
        <p:spPr/>
        <p:txBody>
          <a:bodyPr/>
          <a:lstStyle/>
          <a:p>
            <a:fld id="{15EA366E-B547-46B4-B1ED-C736750EF9DF}" type="slidenum">
              <a:rPr lang="en-US" smtClean="0"/>
              <a:t>27</a:t>
            </a:fld>
            <a:endParaRPr lang="en-US"/>
          </a:p>
        </p:txBody>
      </p:sp>
    </p:spTree>
    <p:extLst>
      <p:ext uri="{BB962C8B-B14F-4D97-AF65-F5344CB8AC3E}">
        <p14:creationId xmlns:p14="http://schemas.microsoft.com/office/powerpoint/2010/main" val="33091434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the presbytery of Cincinnati’s Social Media Policy and Guidelines on the website:</a:t>
            </a:r>
          </a:p>
          <a:p>
            <a:r>
              <a:rPr lang="en-US" dirty="0" smtClean="0"/>
              <a:t>https://presbyteryofcincinnati.org/wp-content/uploads/2021/03/POC-Social-Media-Policy-2021.pdf</a:t>
            </a:r>
          </a:p>
          <a:p>
            <a:r>
              <a:rPr lang="en-US" dirty="0" smtClean="0"/>
              <a:t>https://presbyteryofcincinnati.org/wp-content/uploads/2021/03/POC-Social-Media-Guidelines-2021.pdf</a:t>
            </a:r>
          </a:p>
          <a:p>
            <a:endParaRPr lang="en-US" dirty="0"/>
          </a:p>
        </p:txBody>
      </p:sp>
      <p:sp>
        <p:nvSpPr>
          <p:cNvPr id="4" name="Slide Number Placeholder 3"/>
          <p:cNvSpPr>
            <a:spLocks noGrp="1"/>
          </p:cNvSpPr>
          <p:nvPr>
            <p:ph type="sldNum" sz="quarter" idx="10"/>
          </p:nvPr>
        </p:nvSpPr>
        <p:spPr/>
        <p:txBody>
          <a:bodyPr/>
          <a:lstStyle/>
          <a:p>
            <a:fld id="{15EA366E-B547-46B4-B1ED-C736750EF9DF}" type="slidenum">
              <a:rPr lang="en-US" smtClean="0"/>
              <a:t>28</a:t>
            </a:fld>
            <a:endParaRPr lang="en-US"/>
          </a:p>
        </p:txBody>
      </p:sp>
    </p:spTree>
    <p:extLst>
      <p:ext uri="{BB962C8B-B14F-4D97-AF65-F5344CB8AC3E}">
        <p14:creationId xmlns:p14="http://schemas.microsoft.com/office/powerpoint/2010/main" val="37539911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30</a:t>
            </a:fld>
            <a:endParaRPr lang="en-US"/>
          </a:p>
        </p:txBody>
      </p:sp>
    </p:spTree>
    <p:extLst>
      <p:ext uri="{BB962C8B-B14F-4D97-AF65-F5344CB8AC3E}">
        <p14:creationId xmlns:p14="http://schemas.microsoft.com/office/powerpoint/2010/main" val="102280883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31</a:t>
            </a:fld>
            <a:endParaRPr lang="en-US"/>
          </a:p>
        </p:txBody>
      </p:sp>
    </p:spTree>
    <p:extLst>
      <p:ext uri="{BB962C8B-B14F-4D97-AF65-F5344CB8AC3E}">
        <p14:creationId xmlns:p14="http://schemas.microsoft.com/office/powerpoint/2010/main" val="12610105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3</a:t>
            </a:fld>
            <a:endParaRPr lang="en-US"/>
          </a:p>
        </p:txBody>
      </p:sp>
    </p:spTree>
    <p:extLst>
      <p:ext uri="{BB962C8B-B14F-4D97-AF65-F5344CB8AC3E}">
        <p14:creationId xmlns:p14="http://schemas.microsoft.com/office/powerpoint/2010/main" val="60049337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32</a:t>
            </a:fld>
            <a:endParaRPr lang="en-US"/>
          </a:p>
        </p:txBody>
      </p:sp>
    </p:spTree>
    <p:extLst>
      <p:ext uri="{BB962C8B-B14F-4D97-AF65-F5344CB8AC3E}">
        <p14:creationId xmlns:p14="http://schemas.microsoft.com/office/powerpoint/2010/main" val="2587453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33</a:t>
            </a:fld>
            <a:endParaRPr lang="en-US"/>
          </a:p>
        </p:txBody>
      </p:sp>
    </p:spTree>
    <p:extLst>
      <p:ext uri="{BB962C8B-B14F-4D97-AF65-F5344CB8AC3E}">
        <p14:creationId xmlns:p14="http://schemas.microsoft.com/office/powerpoint/2010/main" val="286122974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34</a:t>
            </a:fld>
            <a:endParaRPr lang="en-US"/>
          </a:p>
        </p:txBody>
      </p:sp>
    </p:spTree>
    <p:extLst>
      <p:ext uri="{BB962C8B-B14F-4D97-AF65-F5344CB8AC3E}">
        <p14:creationId xmlns:p14="http://schemas.microsoft.com/office/powerpoint/2010/main" val="377506594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35</a:t>
            </a:fld>
            <a:endParaRPr lang="en-US"/>
          </a:p>
        </p:txBody>
      </p:sp>
    </p:spTree>
    <p:extLst>
      <p:ext uri="{BB962C8B-B14F-4D97-AF65-F5344CB8AC3E}">
        <p14:creationId xmlns:p14="http://schemas.microsoft.com/office/powerpoint/2010/main" val="225619348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36</a:t>
            </a:fld>
            <a:endParaRPr lang="en-US"/>
          </a:p>
        </p:txBody>
      </p:sp>
    </p:spTree>
    <p:extLst>
      <p:ext uri="{BB962C8B-B14F-4D97-AF65-F5344CB8AC3E}">
        <p14:creationId xmlns:p14="http://schemas.microsoft.com/office/powerpoint/2010/main" val="251784914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37</a:t>
            </a:fld>
            <a:endParaRPr lang="en-US"/>
          </a:p>
        </p:txBody>
      </p:sp>
    </p:spTree>
    <p:extLst>
      <p:ext uri="{BB962C8B-B14F-4D97-AF65-F5344CB8AC3E}">
        <p14:creationId xmlns:p14="http://schemas.microsoft.com/office/powerpoint/2010/main" val="273272518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38</a:t>
            </a:fld>
            <a:endParaRPr lang="en-US"/>
          </a:p>
        </p:txBody>
      </p:sp>
    </p:spTree>
    <p:extLst>
      <p:ext uri="{BB962C8B-B14F-4D97-AF65-F5344CB8AC3E}">
        <p14:creationId xmlns:p14="http://schemas.microsoft.com/office/powerpoint/2010/main" val="176266652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39</a:t>
            </a:fld>
            <a:endParaRPr lang="en-US"/>
          </a:p>
        </p:txBody>
      </p:sp>
    </p:spTree>
    <p:extLst>
      <p:ext uri="{BB962C8B-B14F-4D97-AF65-F5344CB8AC3E}">
        <p14:creationId xmlns:p14="http://schemas.microsoft.com/office/powerpoint/2010/main" val="273839113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40</a:t>
            </a:fld>
            <a:endParaRPr lang="en-US"/>
          </a:p>
        </p:txBody>
      </p:sp>
    </p:spTree>
    <p:extLst>
      <p:ext uri="{BB962C8B-B14F-4D97-AF65-F5344CB8AC3E}">
        <p14:creationId xmlns:p14="http://schemas.microsoft.com/office/powerpoint/2010/main" val="308386832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41</a:t>
            </a:fld>
            <a:endParaRPr lang="en-US"/>
          </a:p>
        </p:txBody>
      </p:sp>
    </p:spTree>
    <p:extLst>
      <p:ext uri="{BB962C8B-B14F-4D97-AF65-F5344CB8AC3E}">
        <p14:creationId xmlns:p14="http://schemas.microsoft.com/office/powerpoint/2010/main" val="31947244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True for both ministers as elected leaders, although it may manifest itself differently:</a:t>
            </a:r>
          </a:p>
          <a:p>
            <a:r>
              <a:rPr lang="en-US" dirty="0" smtClean="0"/>
              <a:t>Ministers getting calls on a Friday evening about non-crisis related issues, complaints, gossip…</a:t>
            </a:r>
          </a:p>
          <a:p>
            <a:r>
              <a:rPr lang="en-US" dirty="0" smtClean="0"/>
              <a:t>Elders being accosted with issues, complaints, suggestions right before/after/during a Sunday worship service…</a:t>
            </a:r>
          </a:p>
          <a:p>
            <a:r>
              <a:rPr lang="en-US" dirty="0" smtClean="0"/>
              <a:t>Can you think of other examples?</a:t>
            </a:r>
            <a:endParaRPr lang="en-US" dirty="0"/>
          </a:p>
        </p:txBody>
      </p:sp>
      <p:sp>
        <p:nvSpPr>
          <p:cNvPr id="4" name="Slide Number Placeholder 3"/>
          <p:cNvSpPr>
            <a:spLocks noGrp="1"/>
          </p:cNvSpPr>
          <p:nvPr>
            <p:ph type="sldNum" sz="quarter" idx="10"/>
          </p:nvPr>
        </p:nvSpPr>
        <p:spPr/>
        <p:txBody>
          <a:bodyPr/>
          <a:lstStyle/>
          <a:p>
            <a:fld id="{15EA366E-B547-46B4-B1ED-C736750EF9DF}" type="slidenum">
              <a:rPr lang="en-US" smtClean="0"/>
              <a:t>4</a:t>
            </a:fld>
            <a:endParaRPr lang="en-US"/>
          </a:p>
        </p:txBody>
      </p:sp>
    </p:spTree>
    <p:extLst>
      <p:ext uri="{BB962C8B-B14F-4D97-AF65-F5344CB8AC3E}">
        <p14:creationId xmlns:p14="http://schemas.microsoft.com/office/powerpoint/2010/main" val="209192614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42</a:t>
            </a:fld>
            <a:endParaRPr lang="en-US"/>
          </a:p>
        </p:txBody>
      </p:sp>
    </p:spTree>
    <p:extLst>
      <p:ext uri="{BB962C8B-B14F-4D97-AF65-F5344CB8AC3E}">
        <p14:creationId xmlns:p14="http://schemas.microsoft.com/office/powerpoint/2010/main" val="231177817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43</a:t>
            </a:fld>
            <a:endParaRPr lang="en-US"/>
          </a:p>
        </p:txBody>
      </p:sp>
    </p:spTree>
    <p:extLst>
      <p:ext uri="{BB962C8B-B14F-4D97-AF65-F5344CB8AC3E}">
        <p14:creationId xmlns:p14="http://schemas.microsoft.com/office/powerpoint/2010/main" val="158002160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44</a:t>
            </a:fld>
            <a:endParaRPr lang="en-US"/>
          </a:p>
        </p:txBody>
      </p:sp>
    </p:spTree>
    <p:extLst>
      <p:ext uri="{BB962C8B-B14F-4D97-AF65-F5344CB8AC3E}">
        <p14:creationId xmlns:p14="http://schemas.microsoft.com/office/powerpoint/2010/main" val="157837788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Which of these policies/practices raise questions for you?</a:t>
            </a:r>
            <a:endParaRPr lang="en-US" dirty="0"/>
          </a:p>
        </p:txBody>
      </p:sp>
      <p:sp>
        <p:nvSpPr>
          <p:cNvPr id="4" name="Slide Number Placeholder 3"/>
          <p:cNvSpPr>
            <a:spLocks noGrp="1"/>
          </p:cNvSpPr>
          <p:nvPr>
            <p:ph type="sldNum" sz="quarter" idx="10"/>
          </p:nvPr>
        </p:nvSpPr>
        <p:spPr/>
        <p:txBody>
          <a:bodyPr/>
          <a:lstStyle/>
          <a:p>
            <a:fld id="{15EA366E-B547-46B4-B1ED-C736750EF9DF}" type="slidenum">
              <a:rPr lang="en-US" smtClean="0"/>
              <a:t>45</a:t>
            </a:fld>
            <a:endParaRPr lang="en-US"/>
          </a:p>
        </p:txBody>
      </p:sp>
    </p:spTree>
    <p:extLst>
      <p:ext uri="{BB962C8B-B14F-4D97-AF65-F5344CB8AC3E}">
        <p14:creationId xmlns:p14="http://schemas.microsoft.com/office/powerpoint/2010/main" val="237715575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46</a:t>
            </a:fld>
            <a:endParaRPr lang="en-US"/>
          </a:p>
        </p:txBody>
      </p:sp>
    </p:spTree>
    <p:extLst>
      <p:ext uri="{BB962C8B-B14F-4D97-AF65-F5344CB8AC3E}">
        <p14:creationId xmlns:p14="http://schemas.microsoft.com/office/powerpoint/2010/main" val="336764853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47</a:t>
            </a:fld>
            <a:endParaRPr lang="en-US"/>
          </a:p>
        </p:txBody>
      </p:sp>
    </p:spTree>
    <p:extLst>
      <p:ext uri="{BB962C8B-B14F-4D97-AF65-F5344CB8AC3E}">
        <p14:creationId xmlns:p14="http://schemas.microsoft.com/office/powerpoint/2010/main" val="194606087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48</a:t>
            </a:fld>
            <a:endParaRPr lang="en-US"/>
          </a:p>
        </p:txBody>
      </p:sp>
    </p:spTree>
    <p:extLst>
      <p:ext uri="{BB962C8B-B14F-4D97-AF65-F5344CB8AC3E}">
        <p14:creationId xmlns:p14="http://schemas.microsoft.com/office/powerpoint/2010/main" val="250096418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49</a:t>
            </a:fld>
            <a:endParaRPr lang="en-US"/>
          </a:p>
        </p:txBody>
      </p:sp>
    </p:spTree>
    <p:extLst>
      <p:ext uri="{BB962C8B-B14F-4D97-AF65-F5344CB8AC3E}">
        <p14:creationId xmlns:p14="http://schemas.microsoft.com/office/powerpoint/2010/main" val="41613647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50</a:t>
            </a:fld>
            <a:endParaRPr lang="en-US"/>
          </a:p>
        </p:txBody>
      </p:sp>
    </p:spTree>
    <p:extLst>
      <p:ext uri="{BB962C8B-B14F-4D97-AF65-F5344CB8AC3E}">
        <p14:creationId xmlns:p14="http://schemas.microsoft.com/office/powerpoint/2010/main" val="47255827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51</a:t>
            </a:fld>
            <a:endParaRPr lang="en-US"/>
          </a:p>
        </p:txBody>
      </p:sp>
    </p:spTree>
    <p:extLst>
      <p:ext uri="{BB962C8B-B14F-4D97-AF65-F5344CB8AC3E}">
        <p14:creationId xmlns:p14="http://schemas.microsoft.com/office/powerpoint/2010/main" val="21114884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can you support each other through your respective ministries to ensure personal boundaries are maintained?</a:t>
            </a:r>
            <a:endParaRPr lang="en-US" dirty="0"/>
          </a:p>
        </p:txBody>
      </p:sp>
      <p:sp>
        <p:nvSpPr>
          <p:cNvPr id="4" name="Slide Number Placeholder 3"/>
          <p:cNvSpPr>
            <a:spLocks noGrp="1"/>
          </p:cNvSpPr>
          <p:nvPr>
            <p:ph type="sldNum" sz="quarter" idx="10"/>
          </p:nvPr>
        </p:nvSpPr>
        <p:spPr/>
        <p:txBody>
          <a:bodyPr/>
          <a:lstStyle/>
          <a:p>
            <a:fld id="{15EA366E-B547-46B4-B1ED-C736750EF9DF}" type="slidenum">
              <a:rPr lang="en-US" smtClean="0"/>
              <a:t>5</a:t>
            </a:fld>
            <a:endParaRPr lang="en-US"/>
          </a:p>
        </p:txBody>
      </p:sp>
    </p:spTree>
    <p:extLst>
      <p:ext uri="{BB962C8B-B14F-4D97-AF65-F5344CB8AC3E}">
        <p14:creationId xmlns:p14="http://schemas.microsoft.com/office/powerpoint/2010/main" val="44472156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52</a:t>
            </a:fld>
            <a:endParaRPr lang="en-US"/>
          </a:p>
        </p:txBody>
      </p:sp>
    </p:spTree>
    <p:extLst>
      <p:ext uri="{BB962C8B-B14F-4D97-AF65-F5344CB8AC3E}">
        <p14:creationId xmlns:p14="http://schemas.microsoft.com/office/powerpoint/2010/main" val="228371370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53</a:t>
            </a:fld>
            <a:endParaRPr lang="en-US"/>
          </a:p>
        </p:txBody>
      </p:sp>
    </p:spTree>
    <p:extLst>
      <p:ext uri="{BB962C8B-B14F-4D97-AF65-F5344CB8AC3E}">
        <p14:creationId xmlns:p14="http://schemas.microsoft.com/office/powerpoint/2010/main" val="416213504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54</a:t>
            </a:fld>
            <a:endParaRPr lang="en-US"/>
          </a:p>
        </p:txBody>
      </p:sp>
    </p:spTree>
    <p:extLst>
      <p:ext uri="{BB962C8B-B14F-4D97-AF65-F5344CB8AC3E}">
        <p14:creationId xmlns:p14="http://schemas.microsoft.com/office/powerpoint/2010/main" val="278191153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55</a:t>
            </a:fld>
            <a:endParaRPr lang="en-US"/>
          </a:p>
        </p:txBody>
      </p:sp>
    </p:spTree>
    <p:extLst>
      <p:ext uri="{BB962C8B-B14F-4D97-AF65-F5344CB8AC3E}">
        <p14:creationId xmlns:p14="http://schemas.microsoft.com/office/powerpoint/2010/main" val="276464218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56</a:t>
            </a:fld>
            <a:endParaRPr lang="en-US"/>
          </a:p>
        </p:txBody>
      </p:sp>
    </p:spTree>
    <p:extLst>
      <p:ext uri="{BB962C8B-B14F-4D97-AF65-F5344CB8AC3E}">
        <p14:creationId xmlns:p14="http://schemas.microsoft.com/office/powerpoint/2010/main" val="289308350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57</a:t>
            </a:fld>
            <a:endParaRPr lang="en-US"/>
          </a:p>
        </p:txBody>
      </p:sp>
    </p:spTree>
    <p:extLst>
      <p:ext uri="{BB962C8B-B14F-4D97-AF65-F5344CB8AC3E}">
        <p14:creationId xmlns:p14="http://schemas.microsoft.com/office/powerpoint/2010/main" val="343203920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58</a:t>
            </a:fld>
            <a:endParaRPr lang="en-US"/>
          </a:p>
        </p:txBody>
      </p:sp>
    </p:spTree>
    <p:extLst>
      <p:ext uri="{BB962C8B-B14F-4D97-AF65-F5344CB8AC3E}">
        <p14:creationId xmlns:p14="http://schemas.microsoft.com/office/powerpoint/2010/main" val="138050843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59</a:t>
            </a:fld>
            <a:endParaRPr lang="en-US"/>
          </a:p>
        </p:txBody>
      </p:sp>
    </p:spTree>
    <p:extLst>
      <p:ext uri="{BB962C8B-B14F-4D97-AF65-F5344CB8AC3E}">
        <p14:creationId xmlns:p14="http://schemas.microsoft.com/office/powerpoint/2010/main" val="275944560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60</a:t>
            </a:fld>
            <a:endParaRPr lang="en-US"/>
          </a:p>
        </p:txBody>
      </p:sp>
    </p:spTree>
    <p:extLst>
      <p:ext uri="{BB962C8B-B14F-4D97-AF65-F5344CB8AC3E}">
        <p14:creationId xmlns:p14="http://schemas.microsoft.com/office/powerpoint/2010/main" val="389783907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61</a:t>
            </a:fld>
            <a:endParaRPr lang="en-US"/>
          </a:p>
        </p:txBody>
      </p:sp>
    </p:spTree>
    <p:extLst>
      <p:ext uri="{BB962C8B-B14F-4D97-AF65-F5344CB8AC3E}">
        <p14:creationId xmlns:p14="http://schemas.microsoft.com/office/powerpoint/2010/main" val="27540849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41363" y="1192213"/>
            <a:ext cx="5632450" cy="3168650"/>
          </a:xfrm>
        </p:spPr>
      </p:sp>
      <p:sp>
        <p:nvSpPr>
          <p:cNvPr id="3" name="Notes Placeholder 2"/>
          <p:cNvSpPr>
            <a:spLocks noGrp="1"/>
          </p:cNvSpPr>
          <p:nvPr>
            <p:ph type="body" idx="1"/>
          </p:nvPr>
        </p:nvSpPr>
        <p:spPr/>
        <p:txBody>
          <a:bodyPr/>
          <a:lstStyle/>
          <a:p>
            <a:r>
              <a:rPr lang="en-US" dirty="0" smtClean="0"/>
              <a:t>We all think “it can’t happen here”… but when it does, it can be catastrophic.</a:t>
            </a:r>
            <a:endParaRPr lang="en-US" dirty="0"/>
          </a:p>
        </p:txBody>
      </p:sp>
      <p:sp>
        <p:nvSpPr>
          <p:cNvPr id="4" name="Slide Number Placeholder 3"/>
          <p:cNvSpPr>
            <a:spLocks noGrp="1"/>
          </p:cNvSpPr>
          <p:nvPr>
            <p:ph type="sldNum" sz="quarter" idx="10"/>
          </p:nvPr>
        </p:nvSpPr>
        <p:spPr/>
        <p:txBody>
          <a:bodyPr/>
          <a:lstStyle/>
          <a:p>
            <a:fld id="{15EA366E-B547-46B4-B1ED-C736750EF9DF}" type="slidenum">
              <a:rPr lang="en-US" smtClean="0"/>
              <a:t>6</a:t>
            </a:fld>
            <a:endParaRPr lang="en-US"/>
          </a:p>
        </p:txBody>
      </p:sp>
    </p:spTree>
    <p:extLst>
      <p:ext uri="{BB962C8B-B14F-4D97-AF65-F5344CB8AC3E}">
        <p14:creationId xmlns:p14="http://schemas.microsoft.com/office/powerpoint/2010/main" val="75678231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EA366E-B547-46B4-B1ED-C736750EF9DF}" type="slidenum">
              <a:rPr lang="en-US" smtClean="0"/>
              <a:t>62</a:t>
            </a:fld>
            <a:endParaRPr lang="en-US"/>
          </a:p>
        </p:txBody>
      </p:sp>
    </p:spTree>
    <p:extLst>
      <p:ext uri="{BB962C8B-B14F-4D97-AF65-F5344CB8AC3E}">
        <p14:creationId xmlns:p14="http://schemas.microsoft.com/office/powerpoint/2010/main" val="388930812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Which of these healthy practices raise questions for you?  Do any seem too restrictive, or not restrictive enough?</a:t>
            </a:r>
            <a:endParaRPr lang="en-US" dirty="0"/>
          </a:p>
        </p:txBody>
      </p:sp>
      <p:sp>
        <p:nvSpPr>
          <p:cNvPr id="4" name="Slide Number Placeholder 3"/>
          <p:cNvSpPr>
            <a:spLocks noGrp="1"/>
          </p:cNvSpPr>
          <p:nvPr>
            <p:ph type="sldNum" sz="quarter" idx="10"/>
          </p:nvPr>
        </p:nvSpPr>
        <p:spPr/>
        <p:txBody>
          <a:bodyPr/>
          <a:lstStyle/>
          <a:p>
            <a:fld id="{15EA366E-B547-46B4-B1ED-C736750EF9DF}" type="slidenum">
              <a:rPr lang="en-US" smtClean="0"/>
              <a:t>63</a:t>
            </a:fld>
            <a:endParaRPr lang="en-US"/>
          </a:p>
        </p:txBody>
      </p:sp>
    </p:spTree>
    <p:extLst>
      <p:ext uri="{BB962C8B-B14F-4D97-AF65-F5344CB8AC3E}">
        <p14:creationId xmlns:p14="http://schemas.microsoft.com/office/powerpoint/2010/main" val="301179877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Boundary crossings are a fact of life. Communication, touch, conversation, gifts can be boundary crossings.. These activities are neutral in and of themselves. Boundary crossing is a necessity of ministry and teaching. We reach out to one another, we inform, we meet, we offer a healing touch, we preach, we write, etc.</a:t>
            </a:r>
          </a:p>
          <a:p>
            <a:endParaRPr lang="en-US" dirty="0" smtClean="0"/>
          </a:p>
          <a:p>
            <a:r>
              <a:rPr lang="en-US" dirty="0" smtClean="0"/>
              <a:t>The issue is for what purpose and in whose interest?</a:t>
            </a:r>
          </a:p>
          <a:p>
            <a:endParaRPr lang="en-US" dirty="0" smtClean="0"/>
          </a:p>
          <a:p>
            <a:r>
              <a:rPr lang="en-US" dirty="0" smtClean="0"/>
              <a:t>Boundary violations occur when the boundary crossing is not in the best interest of the other and results in harm.</a:t>
            </a:r>
            <a:endParaRPr lang="en-US" dirty="0"/>
          </a:p>
        </p:txBody>
      </p:sp>
      <p:sp>
        <p:nvSpPr>
          <p:cNvPr id="4" name="Slide Number Placeholder 3"/>
          <p:cNvSpPr>
            <a:spLocks noGrp="1"/>
          </p:cNvSpPr>
          <p:nvPr>
            <p:ph type="sldNum" sz="quarter" idx="10"/>
          </p:nvPr>
        </p:nvSpPr>
        <p:spPr/>
        <p:txBody>
          <a:bodyPr/>
          <a:lstStyle/>
          <a:p>
            <a:fld id="{15EA366E-B547-46B4-B1ED-C736750EF9DF}" type="slidenum">
              <a:rPr lang="en-US" smtClean="0"/>
              <a:t>65</a:t>
            </a:fld>
            <a:endParaRPr lang="en-US"/>
          </a:p>
        </p:txBody>
      </p:sp>
    </p:spTree>
    <p:extLst>
      <p:ext uri="{BB962C8B-B14F-4D97-AF65-F5344CB8AC3E}">
        <p14:creationId xmlns:p14="http://schemas.microsoft.com/office/powerpoint/2010/main" val="31305124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Check also the resources on the Presbytery of Cincinnati website.  Now would be a good time to go over those</a:t>
            </a:r>
          </a:p>
          <a:p>
            <a:r>
              <a:rPr lang="en-US" dirty="0" smtClean="0"/>
              <a:t>For the Commonwealth of Kentucky, call 877-597-2331 </a:t>
            </a:r>
          </a:p>
          <a:p>
            <a:r>
              <a:rPr lang="en-US" dirty="0" smtClean="0"/>
              <a:t>For the State of Indiana, call 800-800-555 </a:t>
            </a:r>
          </a:p>
          <a:p>
            <a:r>
              <a:rPr lang="en-US" dirty="0" smtClean="0"/>
              <a:t>For the State of Ohio, call 855 O-H-CHILD (1-855-642-4453)</a:t>
            </a:r>
            <a:endParaRPr lang="en-US" dirty="0"/>
          </a:p>
        </p:txBody>
      </p:sp>
      <p:sp>
        <p:nvSpPr>
          <p:cNvPr id="4" name="Slide Number Placeholder 3"/>
          <p:cNvSpPr>
            <a:spLocks noGrp="1"/>
          </p:cNvSpPr>
          <p:nvPr>
            <p:ph type="sldNum" sz="quarter" idx="10"/>
          </p:nvPr>
        </p:nvSpPr>
        <p:spPr/>
        <p:txBody>
          <a:bodyPr/>
          <a:lstStyle/>
          <a:p>
            <a:fld id="{15EA366E-B547-46B4-B1ED-C736750EF9DF}" type="slidenum">
              <a:rPr lang="en-US" smtClean="0"/>
              <a:t>7</a:t>
            </a:fld>
            <a:endParaRPr lang="en-US"/>
          </a:p>
        </p:txBody>
      </p:sp>
    </p:spTree>
    <p:extLst>
      <p:ext uri="{BB962C8B-B14F-4D97-AF65-F5344CB8AC3E}">
        <p14:creationId xmlns:p14="http://schemas.microsoft.com/office/powerpoint/2010/main" val="27473167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is the difference between secrecy and confidentiality?  How might a child misunderstand that, especially if an adult asks a child to keep something “our secret”, or threaten harm to someone if the child “tells”?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While much of this may seem like it applies more to ministers or staff than elders, it important for elders to be aware of it.  </a:t>
            </a:r>
          </a:p>
          <a:p>
            <a:endParaRPr lang="en-US" dirty="0"/>
          </a:p>
        </p:txBody>
      </p:sp>
      <p:sp>
        <p:nvSpPr>
          <p:cNvPr id="4" name="Slide Number Placeholder 3"/>
          <p:cNvSpPr>
            <a:spLocks noGrp="1"/>
          </p:cNvSpPr>
          <p:nvPr>
            <p:ph type="sldNum" sz="quarter" idx="10"/>
          </p:nvPr>
        </p:nvSpPr>
        <p:spPr/>
        <p:txBody>
          <a:bodyPr/>
          <a:lstStyle/>
          <a:p>
            <a:fld id="{15EA366E-B547-46B4-B1ED-C736750EF9DF}" type="slidenum">
              <a:rPr lang="en-US" smtClean="0"/>
              <a:t>9</a:t>
            </a:fld>
            <a:endParaRPr lang="en-US"/>
          </a:p>
        </p:txBody>
      </p:sp>
    </p:spTree>
    <p:extLst>
      <p:ext uri="{BB962C8B-B14F-4D97-AF65-F5344CB8AC3E}">
        <p14:creationId xmlns:p14="http://schemas.microsoft.com/office/powerpoint/2010/main" val="34712334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Discuss the thin fuzzy wavy line between friendship and being a spiritual leader of the congregation.  How can this be managed delicately but also setting the appropriate boundary?</a:t>
            </a:r>
            <a:endParaRPr lang="en-US" dirty="0"/>
          </a:p>
        </p:txBody>
      </p:sp>
      <p:sp>
        <p:nvSpPr>
          <p:cNvPr id="4" name="Slide Number Placeholder 3"/>
          <p:cNvSpPr>
            <a:spLocks noGrp="1"/>
          </p:cNvSpPr>
          <p:nvPr>
            <p:ph type="sldNum" sz="quarter" idx="10"/>
          </p:nvPr>
        </p:nvSpPr>
        <p:spPr/>
        <p:txBody>
          <a:bodyPr/>
          <a:lstStyle/>
          <a:p>
            <a:fld id="{15EA366E-B547-46B4-B1ED-C736750EF9DF}" type="slidenum">
              <a:rPr lang="en-US" smtClean="0"/>
              <a:t>10</a:t>
            </a:fld>
            <a:endParaRPr lang="en-US"/>
          </a:p>
        </p:txBody>
      </p:sp>
    </p:spTree>
    <p:extLst>
      <p:ext uri="{BB962C8B-B14F-4D97-AF65-F5344CB8AC3E}">
        <p14:creationId xmlns:p14="http://schemas.microsoft.com/office/powerpoint/2010/main" val="34694806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61986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36386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81348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647F38-B617-4D2F-AE0A-013F0C4D2C57}" type="datetimeFigureOut">
              <a:rPr lang="en-US" smtClean="0"/>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7799C9-84D9-46D2-A11E-BCF8A720529D}" type="slidenum">
              <a:rPr lang="en-US" smtClean="0"/>
              <a:t>‹#›</a:t>
            </a:fld>
            <a:endParaRPr lang="en-US" dirty="0"/>
          </a:p>
        </p:txBody>
      </p:sp>
    </p:spTree>
    <p:extLst>
      <p:ext uri="{BB962C8B-B14F-4D97-AF65-F5344CB8AC3E}">
        <p14:creationId xmlns:p14="http://schemas.microsoft.com/office/powerpoint/2010/main" val="2589653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90712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BFA754-D5C3-4E66-96A6-867B257F58DC}" type="datetimeFigureOut">
              <a:rPr lang="en-US" smtClean="0"/>
              <a:t>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260099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61BEF0D-F0BB-DE4B-95CE-6DB70DBA9567}" type="datetimeFigureOut">
              <a:rPr lang="en-US" smtClean="0"/>
              <a:pPr/>
              <a:t>2/5/2024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85905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1BEF0D-F0BB-DE4B-95CE-6DB70DBA9567}" type="datetimeFigureOut">
              <a:rPr lang="en-US" smtClean="0"/>
              <a:pPr/>
              <a:t>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8164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2/5/2024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48201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06890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72044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2/5/2024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61829447"/>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presbyteryofcincinnati.org/wp-content/uploads/2021/03/PoC-Child-Abuse-Policy-2017.pdf"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s://www.eeoc.gov/harassment" TargetMode="External"/><Relationship Id="rId2" Type="http://schemas.openxmlformats.org/officeDocument/2006/relationships/notesSlide" Target="../notesSlides/notesSlide52.xml"/><Relationship Id="rId1" Type="http://schemas.openxmlformats.org/officeDocument/2006/relationships/slideLayout" Target="../slideLayouts/slideLayout2.xml"/><Relationship Id="rId6" Type="http://schemas.openxmlformats.org/officeDocument/2006/relationships/hyperlink" Target="https://www.shrm.org/resourcesandtools/pages/workplace-harassment.aspx" TargetMode="External"/><Relationship Id="rId5" Type="http://schemas.openxmlformats.org/officeDocument/2006/relationships/hyperlink" Target="https://www.eeoc.gov/fact-sheet/facts-about-sexual-harassment" TargetMode="External"/><Relationship Id="rId4" Type="http://schemas.openxmlformats.org/officeDocument/2006/relationships/hyperlink" Target="https://www.eeoc.gov/sexual-harassment" TargetMode="Externa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hyperlink" Target="https://www.chfs.ky.gov/agencies/dcbs/dpp/cpb/Pages/default.aspx" TargetMode="External"/><Relationship Id="rId2" Type="http://schemas.openxmlformats.org/officeDocument/2006/relationships/hyperlink" Target="https://jfs.ohio.gov/child-and-adult-protection-foster-and-adoption/report-child-or-adult-abuse-neglect" TargetMode="External"/><Relationship Id="rId1" Type="http://schemas.openxmlformats.org/officeDocument/2006/relationships/slideLayout" Target="../slideLayouts/slideLayout2.xml"/><Relationship Id="rId5" Type="http://schemas.openxmlformats.org/officeDocument/2006/relationships/hyperlink" Target="http://www.presbyterianmission.org/" TargetMode="External"/><Relationship Id="rId4" Type="http://schemas.openxmlformats.org/officeDocument/2006/relationships/hyperlink" Target="https://www.in.gov/dcs/contact-us/child-abuse-and-neglect-hotline/" TargetMode="Externa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presbyteryofcincinnati.org/wp-content/uploads/2022/05/Sexual-Misconduct-policy-rev22.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5BCB4-72EB-4EE6-97F2-182E1563AD72}"/>
              </a:ext>
            </a:extLst>
          </p:cNvPr>
          <p:cNvSpPr>
            <a:spLocks noGrp="1"/>
          </p:cNvSpPr>
          <p:nvPr>
            <p:ph type="ctrTitle"/>
          </p:nvPr>
        </p:nvSpPr>
        <p:spPr/>
        <p:txBody>
          <a:bodyPr/>
          <a:lstStyle/>
          <a:p>
            <a:r>
              <a:rPr lang="en-US" b="1" dirty="0">
                <a:latin typeface="+mn-lt"/>
              </a:rPr>
              <a:t>Healthy Boundaries</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48364" y="3509963"/>
            <a:ext cx="4128174" cy="3128056"/>
          </a:xfrm>
          <a:prstGeom prst="rect">
            <a:avLst/>
          </a:prstGeom>
        </p:spPr>
      </p:pic>
    </p:spTree>
    <p:extLst>
      <p:ext uri="{BB962C8B-B14F-4D97-AF65-F5344CB8AC3E}">
        <p14:creationId xmlns:p14="http://schemas.microsoft.com/office/powerpoint/2010/main" val="2804989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273-68FF-464C-AC6C-2261C4E7B336}"/>
              </a:ext>
            </a:extLst>
          </p:cNvPr>
          <p:cNvSpPr>
            <a:spLocks noGrp="1"/>
          </p:cNvSpPr>
          <p:nvPr>
            <p:ph type="title"/>
          </p:nvPr>
        </p:nvSpPr>
        <p:spPr/>
        <p:txBody>
          <a:bodyPr/>
          <a:lstStyle/>
          <a:p>
            <a:r>
              <a:rPr lang="en-US" b="1" dirty="0">
                <a:latin typeface="+mn-lt"/>
              </a:rPr>
              <a:t>Boundary </a:t>
            </a:r>
            <a:r>
              <a:rPr lang="en-US" b="1" dirty="0" smtClean="0">
                <a:latin typeface="+mn-lt"/>
              </a:rPr>
              <a:t>Awareness Part 1</a:t>
            </a:r>
            <a:endParaRPr lang="en-US" b="1" dirty="0">
              <a:latin typeface="+mn-lt"/>
            </a:endParaRPr>
          </a:p>
        </p:txBody>
      </p:sp>
      <p:sp>
        <p:nvSpPr>
          <p:cNvPr id="3" name="Content Placeholder 2">
            <a:extLst>
              <a:ext uri="{FF2B5EF4-FFF2-40B4-BE49-F238E27FC236}">
                <a16:creationId xmlns:a16="http://schemas.microsoft.com/office/drawing/2014/main" id="{22D369F1-6768-49A6-8608-142A4712FAE6}"/>
              </a:ext>
            </a:extLst>
          </p:cNvPr>
          <p:cNvSpPr>
            <a:spLocks noGrp="1"/>
          </p:cNvSpPr>
          <p:nvPr>
            <p:ph idx="1"/>
          </p:nvPr>
        </p:nvSpPr>
        <p:spPr>
          <a:xfrm>
            <a:off x="838200" y="1391516"/>
            <a:ext cx="10515600" cy="4351338"/>
          </a:xfrm>
        </p:spPr>
        <p:txBody>
          <a:bodyPr>
            <a:noAutofit/>
          </a:bodyPr>
          <a:lstStyle/>
          <a:p>
            <a:pPr marL="0" indent="0">
              <a:lnSpc>
                <a:spcPct val="100000"/>
              </a:lnSpc>
              <a:spcBef>
                <a:spcPts val="0"/>
              </a:spcBef>
              <a:buNone/>
            </a:pPr>
            <a:r>
              <a:rPr lang="en-US" sz="2000" b="1" dirty="0" smtClean="0"/>
              <a:t>Dating: </a:t>
            </a:r>
            <a:r>
              <a:rPr lang="en-US" sz="2000" dirty="0" smtClean="0"/>
              <a:t>Pastors/Elders/Teachers who are single must often decide whether to date someone in their congregation. It is, after all, a place to meet someone with similar values and commitments. </a:t>
            </a:r>
          </a:p>
          <a:p>
            <a:pPr>
              <a:lnSpc>
                <a:spcPct val="100000"/>
              </a:lnSpc>
              <a:spcBef>
                <a:spcPts val="0"/>
              </a:spcBef>
            </a:pPr>
            <a:r>
              <a:rPr lang="en-US" sz="2000" dirty="0" smtClean="0"/>
              <a:t>To date a congregant, however, introduces myriad complications and opportunities for misunderstandings.</a:t>
            </a:r>
          </a:p>
          <a:p>
            <a:pPr>
              <a:lnSpc>
                <a:spcPct val="100000"/>
              </a:lnSpc>
              <a:spcBef>
                <a:spcPts val="0"/>
              </a:spcBef>
            </a:pPr>
            <a:r>
              <a:rPr lang="en-US" sz="2000" dirty="0" smtClean="0"/>
              <a:t>If you find yourself attracted to a member of your congregation, consider doing the following:</a:t>
            </a:r>
          </a:p>
          <a:p>
            <a:pPr lvl="1">
              <a:lnSpc>
                <a:spcPct val="100000"/>
              </a:lnSpc>
              <a:spcBef>
                <a:spcPts val="0"/>
              </a:spcBef>
            </a:pPr>
            <a:r>
              <a:rPr lang="en-US" sz="2000" dirty="0" smtClean="0"/>
              <a:t>Inform him/her that you cannot be his/her spiritual leader and have a romantic involvement.</a:t>
            </a:r>
          </a:p>
          <a:p>
            <a:pPr lvl="1">
              <a:lnSpc>
                <a:spcPct val="100000"/>
              </a:lnSpc>
              <a:spcBef>
                <a:spcPts val="0"/>
              </a:spcBef>
            </a:pPr>
            <a:r>
              <a:rPr lang="en-US" sz="2000" dirty="0" smtClean="0"/>
              <a:t>If the person wants to pursue a dating relationship, he/she should find someone else to serve as spiritual leader.</a:t>
            </a:r>
          </a:p>
          <a:p>
            <a:pPr lvl="1">
              <a:lnSpc>
                <a:spcPct val="100000"/>
              </a:lnSpc>
              <a:spcBef>
                <a:spcPts val="0"/>
              </a:spcBef>
            </a:pPr>
            <a:r>
              <a:rPr lang="en-US" sz="2000" dirty="0" smtClean="0"/>
              <a:t>Tell your governing body and supervisor about the relationship.</a:t>
            </a:r>
          </a:p>
          <a:p>
            <a:pPr marL="0" indent="0">
              <a:lnSpc>
                <a:spcPct val="100000"/>
              </a:lnSpc>
              <a:spcBef>
                <a:spcPts val="0"/>
              </a:spcBef>
              <a:buNone/>
            </a:pPr>
            <a:r>
              <a:rPr lang="en-US" sz="2000" b="1" dirty="0" smtClean="0"/>
              <a:t>Friends: </a:t>
            </a:r>
            <a:r>
              <a:rPr lang="en-US" sz="2000" dirty="0" smtClean="0"/>
              <a:t>Choosing friends from among those one serves and leads also has complications. There is a difference between being friendly and being a close friend who shares confidences. It is better to find friends among colleagues and through organizations that promote your values and interests. However, if you develop a close friendship with a congregant, consider the following:</a:t>
            </a:r>
          </a:p>
          <a:p>
            <a:pPr lvl="1">
              <a:lnSpc>
                <a:spcPct val="100000"/>
              </a:lnSpc>
              <a:spcBef>
                <a:spcPts val="0"/>
              </a:spcBef>
            </a:pPr>
            <a:r>
              <a:rPr lang="en-US" sz="2000" dirty="0" smtClean="0"/>
              <a:t>Discuss the difficulties of being both spiritual leader and friend;</a:t>
            </a:r>
          </a:p>
          <a:p>
            <a:pPr lvl="1">
              <a:lnSpc>
                <a:spcPct val="100000"/>
              </a:lnSpc>
              <a:spcBef>
                <a:spcPts val="0"/>
              </a:spcBef>
            </a:pPr>
            <a:r>
              <a:rPr lang="en-US" sz="2000" dirty="0" smtClean="0"/>
              <a:t>Avoid discussing the business of the congregation with him/her or spending too much time together at congregational events.</a:t>
            </a:r>
          </a:p>
        </p:txBody>
      </p:sp>
    </p:spTree>
    <p:extLst>
      <p:ext uri="{BB962C8B-B14F-4D97-AF65-F5344CB8AC3E}">
        <p14:creationId xmlns:p14="http://schemas.microsoft.com/office/powerpoint/2010/main" val="1477421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273-68FF-464C-AC6C-2261C4E7B336}"/>
              </a:ext>
            </a:extLst>
          </p:cNvPr>
          <p:cNvSpPr>
            <a:spLocks noGrp="1"/>
          </p:cNvSpPr>
          <p:nvPr>
            <p:ph type="title"/>
          </p:nvPr>
        </p:nvSpPr>
        <p:spPr/>
        <p:txBody>
          <a:bodyPr/>
          <a:lstStyle/>
          <a:p>
            <a:r>
              <a:rPr lang="en-US" b="1" dirty="0">
                <a:latin typeface="+mn-lt"/>
              </a:rPr>
              <a:t>Boundary </a:t>
            </a:r>
            <a:r>
              <a:rPr lang="en-US" b="1" dirty="0" smtClean="0">
                <a:latin typeface="+mn-lt"/>
              </a:rPr>
              <a:t>Awareness Part 1 </a:t>
            </a:r>
            <a:endParaRPr lang="en-US" b="1" dirty="0">
              <a:latin typeface="+mn-lt"/>
            </a:endParaRPr>
          </a:p>
        </p:txBody>
      </p:sp>
      <p:sp>
        <p:nvSpPr>
          <p:cNvPr id="3" name="Content Placeholder 2">
            <a:extLst>
              <a:ext uri="{FF2B5EF4-FFF2-40B4-BE49-F238E27FC236}">
                <a16:creationId xmlns:a16="http://schemas.microsoft.com/office/drawing/2014/main" id="{22D369F1-6768-49A6-8608-142A4712FAE6}"/>
              </a:ext>
            </a:extLst>
          </p:cNvPr>
          <p:cNvSpPr>
            <a:spLocks noGrp="1"/>
          </p:cNvSpPr>
          <p:nvPr>
            <p:ph idx="1"/>
          </p:nvPr>
        </p:nvSpPr>
        <p:spPr>
          <a:xfrm>
            <a:off x="838200" y="1419225"/>
            <a:ext cx="10515600" cy="4351338"/>
          </a:xfrm>
        </p:spPr>
        <p:txBody>
          <a:bodyPr>
            <a:noAutofit/>
          </a:bodyPr>
          <a:lstStyle/>
          <a:p>
            <a:pPr marL="0" indent="0">
              <a:lnSpc>
                <a:spcPct val="100000"/>
              </a:lnSpc>
              <a:spcBef>
                <a:spcPts val="0"/>
              </a:spcBef>
              <a:buNone/>
            </a:pPr>
            <a:r>
              <a:rPr lang="en-US" sz="2000" b="1" dirty="0" smtClean="0"/>
              <a:t>Dual Relationships: </a:t>
            </a:r>
            <a:r>
              <a:rPr lang="en-US" sz="2000" dirty="0" smtClean="0"/>
              <a:t>Dual relationships are those in which the spiritual leader has more than one role, for example, if the pastor is also a client or patient of a congregant. However, if the best person for a specific responsibility is in your congregation and you choose a dual relationship, consider the following:</a:t>
            </a:r>
          </a:p>
          <a:p>
            <a:pPr lvl="1">
              <a:lnSpc>
                <a:spcPct val="100000"/>
              </a:lnSpc>
              <a:spcBef>
                <a:spcPts val="0"/>
              </a:spcBef>
            </a:pPr>
            <a:r>
              <a:rPr lang="en-US" sz="2000" dirty="0" smtClean="0"/>
              <a:t> Minimize the number of dual relationships;</a:t>
            </a:r>
          </a:p>
          <a:p>
            <a:pPr lvl="1">
              <a:lnSpc>
                <a:spcPct val="100000"/>
              </a:lnSpc>
              <a:spcBef>
                <a:spcPts val="0"/>
              </a:spcBef>
            </a:pPr>
            <a:r>
              <a:rPr lang="en-US" sz="2000" dirty="0" smtClean="0"/>
              <a:t>Have a clear understanding with the person involved about what is expected, a contract perhaps; </a:t>
            </a:r>
          </a:p>
          <a:p>
            <a:pPr lvl="1">
              <a:lnSpc>
                <a:spcPct val="100000"/>
              </a:lnSpc>
              <a:spcBef>
                <a:spcPts val="0"/>
              </a:spcBef>
            </a:pPr>
            <a:r>
              <a:rPr lang="en-US" sz="2000" dirty="0" smtClean="0"/>
              <a:t>If problems develop, seek a solution with the help of your pastor/supervisor.</a:t>
            </a:r>
          </a:p>
          <a:p>
            <a:pPr marL="0" indent="0">
              <a:lnSpc>
                <a:spcPct val="100000"/>
              </a:lnSpc>
              <a:spcBef>
                <a:spcPts val="0"/>
              </a:spcBef>
              <a:buNone/>
            </a:pPr>
            <a:r>
              <a:rPr lang="en-US" sz="2000" b="1" dirty="0" smtClean="0"/>
              <a:t>Gifts</a:t>
            </a:r>
          </a:p>
          <a:p>
            <a:pPr>
              <a:lnSpc>
                <a:spcPct val="100000"/>
              </a:lnSpc>
              <a:spcBef>
                <a:spcPts val="0"/>
              </a:spcBef>
            </a:pPr>
            <a:r>
              <a:rPr lang="en-US" sz="2000" dirty="0" smtClean="0"/>
              <a:t>Where is the line between what is appropriate to accept and what is not appropriate? When presented with gifts, consider the following:</a:t>
            </a:r>
          </a:p>
          <a:p>
            <a:pPr lvl="1">
              <a:lnSpc>
                <a:spcPct val="100000"/>
              </a:lnSpc>
              <a:spcBef>
                <a:spcPts val="0"/>
              </a:spcBef>
            </a:pPr>
            <a:r>
              <a:rPr lang="en-US" sz="2000" dirty="0" smtClean="0"/>
              <a:t>Let your common sense guide you;</a:t>
            </a:r>
          </a:p>
          <a:p>
            <a:pPr lvl="1">
              <a:lnSpc>
                <a:spcPct val="100000"/>
              </a:lnSpc>
              <a:spcBef>
                <a:spcPts val="0"/>
              </a:spcBef>
            </a:pPr>
            <a:r>
              <a:rPr lang="en-US" sz="2000" dirty="0" smtClean="0"/>
              <a:t>Be certain you are not expected to do something in return;</a:t>
            </a:r>
          </a:p>
          <a:p>
            <a:pPr lvl="1">
              <a:lnSpc>
                <a:spcPct val="100000"/>
              </a:lnSpc>
              <a:spcBef>
                <a:spcPts val="0"/>
              </a:spcBef>
            </a:pPr>
            <a:r>
              <a:rPr lang="en-US" sz="2000" dirty="0" smtClean="0"/>
              <a:t>Accept appropriate gifts with a heart-felt thank you;</a:t>
            </a:r>
          </a:p>
          <a:p>
            <a:pPr lvl="1">
              <a:lnSpc>
                <a:spcPct val="100000"/>
              </a:lnSpc>
              <a:spcBef>
                <a:spcPts val="0"/>
              </a:spcBef>
            </a:pPr>
            <a:r>
              <a:rPr lang="en-US" sz="2000" dirty="0" smtClean="0"/>
              <a:t>Understand the potential optics </a:t>
            </a:r>
            <a:r>
              <a:rPr lang="en-US" sz="2000" u="sng" dirty="0" smtClean="0"/>
              <a:t>and</a:t>
            </a:r>
            <a:r>
              <a:rPr lang="en-US" sz="2000" dirty="0" smtClean="0"/>
              <a:t> tax implications</a:t>
            </a:r>
          </a:p>
          <a:p>
            <a:pPr lvl="1">
              <a:lnSpc>
                <a:spcPct val="100000"/>
              </a:lnSpc>
              <a:spcBef>
                <a:spcPts val="0"/>
              </a:spcBef>
            </a:pPr>
            <a:r>
              <a:rPr lang="en-US" sz="2000" dirty="0" smtClean="0"/>
              <a:t>Find a way to graciously decline gifts that are inappropriate</a:t>
            </a:r>
            <a:endParaRPr lang="en-US" sz="2000" dirty="0"/>
          </a:p>
        </p:txBody>
      </p:sp>
    </p:spTree>
    <p:extLst>
      <p:ext uri="{BB962C8B-B14F-4D97-AF65-F5344CB8AC3E}">
        <p14:creationId xmlns:p14="http://schemas.microsoft.com/office/powerpoint/2010/main" val="34833471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273-68FF-464C-AC6C-2261C4E7B336}"/>
              </a:ext>
            </a:extLst>
          </p:cNvPr>
          <p:cNvSpPr>
            <a:spLocks noGrp="1"/>
          </p:cNvSpPr>
          <p:nvPr>
            <p:ph type="title"/>
          </p:nvPr>
        </p:nvSpPr>
        <p:spPr/>
        <p:txBody>
          <a:bodyPr/>
          <a:lstStyle/>
          <a:p>
            <a:r>
              <a:rPr lang="en-US" b="1" dirty="0">
                <a:latin typeface="+mn-lt"/>
              </a:rPr>
              <a:t>Boundary </a:t>
            </a:r>
            <a:r>
              <a:rPr lang="en-US" b="1" dirty="0" smtClean="0">
                <a:latin typeface="+mn-lt"/>
              </a:rPr>
              <a:t>Awareness Exercise</a:t>
            </a:r>
            <a:endParaRPr lang="en-US" b="1" dirty="0">
              <a:latin typeface="+mn-lt"/>
            </a:endParaRPr>
          </a:p>
        </p:txBody>
      </p:sp>
      <p:sp>
        <p:nvSpPr>
          <p:cNvPr id="3" name="Content Placeholder 2">
            <a:extLst>
              <a:ext uri="{FF2B5EF4-FFF2-40B4-BE49-F238E27FC236}">
                <a16:creationId xmlns:a16="http://schemas.microsoft.com/office/drawing/2014/main" id="{22D369F1-6768-49A6-8608-142A4712FAE6}"/>
              </a:ext>
            </a:extLst>
          </p:cNvPr>
          <p:cNvSpPr>
            <a:spLocks noGrp="1"/>
          </p:cNvSpPr>
          <p:nvPr>
            <p:ph idx="1"/>
          </p:nvPr>
        </p:nvSpPr>
        <p:spPr>
          <a:xfrm>
            <a:off x="838200" y="1502352"/>
            <a:ext cx="10515600" cy="4351338"/>
          </a:xfrm>
        </p:spPr>
        <p:txBody>
          <a:bodyPr>
            <a:noAutofit/>
          </a:bodyPr>
          <a:lstStyle/>
          <a:p>
            <a:pPr marL="0" indent="0">
              <a:lnSpc>
                <a:spcPct val="100000"/>
              </a:lnSpc>
              <a:spcBef>
                <a:spcPts val="0"/>
              </a:spcBef>
              <a:buNone/>
            </a:pPr>
            <a:r>
              <a:rPr lang="en-US" sz="2000" dirty="0" smtClean="0"/>
              <a:t>Which of these has a student/congregant offered you? What issues have arisen for you around such gifts? Have you felt uncomfortable or turned down a gift? Why? Have you noticed yourself devoting more time or energy to the gift giver? </a:t>
            </a:r>
          </a:p>
          <a:p>
            <a:pPr marL="0" indent="0">
              <a:lnSpc>
                <a:spcPct val="100000"/>
              </a:lnSpc>
              <a:spcBef>
                <a:spcPts val="0"/>
              </a:spcBef>
              <a:buNone/>
            </a:pPr>
            <a:endParaRPr lang="en-US" sz="2000" dirty="0"/>
          </a:p>
          <a:p>
            <a:pPr marL="0" indent="0">
              <a:lnSpc>
                <a:spcPct val="100000"/>
              </a:lnSpc>
              <a:spcBef>
                <a:spcPts val="0"/>
              </a:spcBef>
              <a:buNone/>
            </a:pPr>
            <a:r>
              <a:rPr lang="en-US" sz="2000" dirty="0" smtClean="0"/>
              <a:t>Which are appropriate, and which may cross a line?</a:t>
            </a:r>
          </a:p>
          <a:p>
            <a:pPr marL="0" indent="0">
              <a:lnSpc>
                <a:spcPct val="100000"/>
              </a:lnSpc>
              <a:spcBef>
                <a:spcPts val="0"/>
              </a:spcBef>
              <a:buNone/>
            </a:pPr>
            <a:r>
              <a:rPr lang="en-US" sz="2000" dirty="0" smtClean="0"/>
              <a:t>____ Cookies</a:t>
            </a:r>
          </a:p>
          <a:p>
            <a:pPr marL="0" indent="0">
              <a:lnSpc>
                <a:spcPct val="100000"/>
              </a:lnSpc>
              <a:spcBef>
                <a:spcPts val="0"/>
              </a:spcBef>
              <a:buNone/>
            </a:pPr>
            <a:r>
              <a:rPr lang="en-US" sz="2000" dirty="0" smtClean="0"/>
              <a:t>____ Holiday gift</a:t>
            </a:r>
          </a:p>
          <a:p>
            <a:pPr marL="0" indent="0">
              <a:lnSpc>
                <a:spcPct val="100000"/>
              </a:lnSpc>
              <a:spcBef>
                <a:spcPts val="0"/>
              </a:spcBef>
              <a:buNone/>
            </a:pPr>
            <a:r>
              <a:rPr lang="en-US" sz="2000" dirty="0" smtClean="0"/>
              <a:t>____ Use of a vacation home</a:t>
            </a:r>
          </a:p>
          <a:p>
            <a:pPr marL="0" indent="0">
              <a:lnSpc>
                <a:spcPct val="100000"/>
              </a:lnSpc>
              <a:spcBef>
                <a:spcPts val="0"/>
              </a:spcBef>
              <a:buNone/>
            </a:pPr>
            <a:r>
              <a:rPr lang="en-US" sz="2000" dirty="0" smtClean="0"/>
              <a:t>____ Services, such as dental care, computer expertise</a:t>
            </a:r>
          </a:p>
          <a:p>
            <a:pPr marL="0" indent="0">
              <a:lnSpc>
                <a:spcPct val="100000"/>
              </a:lnSpc>
              <a:spcBef>
                <a:spcPts val="0"/>
              </a:spcBef>
              <a:buNone/>
            </a:pPr>
            <a:r>
              <a:rPr lang="en-US" sz="2000" dirty="0" smtClean="0"/>
              <a:t>____ A check for an amount over $25</a:t>
            </a:r>
          </a:p>
          <a:p>
            <a:pPr marL="0" indent="0">
              <a:lnSpc>
                <a:spcPct val="100000"/>
              </a:lnSpc>
              <a:spcBef>
                <a:spcPts val="0"/>
              </a:spcBef>
              <a:buNone/>
            </a:pPr>
            <a:r>
              <a:rPr lang="en-US" sz="2000" dirty="0" smtClean="0"/>
              <a:t>____ A small token gift, such as a candle holder or house plant</a:t>
            </a:r>
          </a:p>
          <a:p>
            <a:pPr marL="0" indent="0">
              <a:lnSpc>
                <a:spcPct val="100000"/>
              </a:lnSpc>
              <a:spcBef>
                <a:spcPts val="0"/>
              </a:spcBef>
              <a:buNone/>
            </a:pPr>
            <a:r>
              <a:rPr lang="en-US" sz="2000" dirty="0" smtClean="0"/>
              <a:t>____ Discount on an expensive item</a:t>
            </a:r>
          </a:p>
          <a:p>
            <a:pPr marL="0" indent="0">
              <a:lnSpc>
                <a:spcPct val="100000"/>
              </a:lnSpc>
              <a:spcBef>
                <a:spcPts val="0"/>
              </a:spcBef>
              <a:buNone/>
            </a:pPr>
            <a:r>
              <a:rPr lang="en-US" sz="2000" dirty="0" smtClean="0"/>
              <a:t>____ Invitation to dinner in the congregant’s home with his/her family</a:t>
            </a:r>
          </a:p>
          <a:p>
            <a:pPr marL="0" indent="0">
              <a:lnSpc>
                <a:spcPct val="100000"/>
              </a:lnSpc>
              <a:spcBef>
                <a:spcPts val="0"/>
              </a:spcBef>
              <a:buNone/>
            </a:pPr>
            <a:r>
              <a:rPr lang="en-US" sz="2000" dirty="0" smtClean="0"/>
              <a:t>____ Invitation to dinner with a congregant alone at an expensive restaurant</a:t>
            </a:r>
            <a:endParaRPr lang="en-US" sz="2000" dirty="0"/>
          </a:p>
        </p:txBody>
      </p:sp>
    </p:spTree>
    <p:extLst>
      <p:ext uri="{BB962C8B-B14F-4D97-AF65-F5344CB8AC3E}">
        <p14:creationId xmlns:p14="http://schemas.microsoft.com/office/powerpoint/2010/main" val="328627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273-68FF-464C-AC6C-2261C4E7B336}"/>
              </a:ext>
            </a:extLst>
          </p:cNvPr>
          <p:cNvSpPr>
            <a:spLocks noGrp="1"/>
          </p:cNvSpPr>
          <p:nvPr>
            <p:ph type="title"/>
          </p:nvPr>
        </p:nvSpPr>
        <p:spPr/>
        <p:txBody>
          <a:bodyPr/>
          <a:lstStyle/>
          <a:p>
            <a:r>
              <a:rPr lang="en-US" b="1" dirty="0">
                <a:latin typeface="+mn-lt"/>
              </a:rPr>
              <a:t>Boundary </a:t>
            </a:r>
            <a:r>
              <a:rPr lang="en-US" b="1" dirty="0" smtClean="0">
                <a:latin typeface="+mn-lt"/>
              </a:rPr>
              <a:t>Awareness Part 2</a:t>
            </a:r>
            <a:endParaRPr lang="en-US" b="1" dirty="0">
              <a:latin typeface="+mn-lt"/>
            </a:endParaRPr>
          </a:p>
        </p:txBody>
      </p:sp>
      <p:sp>
        <p:nvSpPr>
          <p:cNvPr id="3" name="Content Placeholder 2">
            <a:extLst>
              <a:ext uri="{FF2B5EF4-FFF2-40B4-BE49-F238E27FC236}">
                <a16:creationId xmlns:a16="http://schemas.microsoft.com/office/drawing/2014/main" id="{22D369F1-6768-49A6-8608-142A4712FAE6}"/>
              </a:ext>
            </a:extLst>
          </p:cNvPr>
          <p:cNvSpPr>
            <a:spLocks noGrp="1"/>
          </p:cNvSpPr>
          <p:nvPr>
            <p:ph idx="1"/>
          </p:nvPr>
        </p:nvSpPr>
        <p:spPr>
          <a:xfrm>
            <a:off x="498765" y="1391516"/>
            <a:ext cx="11351490" cy="4351338"/>
          </a:xfrm>
        </p:spPr>
        <p:txBody>
          <a:bodyPr>
            <a:noAutofit/>
          </a:bodyPr>
          <a:lstStyle/>
          <a:p>
            <a:pPr marL="0" indent="0">
              <a:lnSpc>
                <a:spcPct val="100000"/>
              </a:lnSpc>
              <a:spcBef>
                <a:spcPts val="0"/>
              </a:spcBef>
              <a:buNone/>
            </a:pPr>
            <a:r>
              <a:rPr lang="en-US" sz="2000" dirty="0" smtClean="0"/>
              <a:t>A respect for boundaries protects relationships in which one individual has more “perceived power” than the other. </a:t>
            </a:r>
          </a:p>
          <a:p>
            <a:pPr marL="0" indent="0">
              <a:lnSpc>
                <a:spcPct val="100000"/>
              </a:lnSpc>
              <a:spcBef>
                <a:spcPts val="0"/>
              </a:spcBef>
              <a:buNone/>
            </a:pPr>
            <a:r>
              <a:rPr lang="en-US" sz="2000" b="1" dirty="0" smtClean="0"/>
              <a:t>The Pulpit: </a:t>
            </a:r>
            <a:r>
              <a:rPr lang="en-US" sz="2000" dirty="0" smtClean="0"/>
              <a:t>The pulpit is a tool that can be used for positive or negative ends. Negative ends include:</a:t>
            </a:r>
          </a:p>
          <a:p>
            <a:pPr>
              <a:lnSpc>
                <a:spcPct val="100000"/>
              </a:lnSpc>
              <a:spcBef>
                <a:spcPts val="0"/>
              </a:spcBef>
            </a:pPr>
            <a:r>
              <a:rPr lang="en-US" sz="1800" dirty="0" smtClean="0"/>
              <a:t>Furthering our own agenda (social, political, or when there’s conflict within the congregation)</a:t>
            </a:r>
          </a:p>
          <a:p>
            <a:pPr>
              <a:lnSpc>
                <a:spcPct val="100000"/>
              </a:lnSpc>
              <a:spcBef>
                <a:spcPts val="0"/>
              </a:spcBef>
            </a:pPr>
            <a:r>
              <a:rPr lang="en-US" sz="1800" dirty="0" smtClean="0"/>
              <a:t>Promoting ourselves, as in drawing attention to our keen minds or smooth delivery.</a:t>
            </a:r>
          </a:p>
          <a:p>
            <a:pPr marL="0" indent="0">
              <a:lnSpc>
                <a:spcPct val="100000"/>
              </a:lnSpc>
              <a:spcBef>
                <a:spcPts val="0"/>
              </a:spcBef>
              <a:buNone/>
            </a:pPr>
            <a:r>
              <a:rPr lang="en-US" sz="2000" dirty="0" smtClean="0"/>
              <a:t>When we give in to those temptations, we are inappropriately crossing boundaries.</a:t>
            </a:r>
          </a:p>
          <a:p>
            <a:pPr marL="0" indent="0">
              <a:lnSpc>
                <a:spcPct val="100000"/>
              </a:lnSpc>
              <a:spcBef>
                <a:spcPts val="0"/>
              </a:spcBef>
              <a:buNone/>
            </a:pPr>
            <a:endParaRPr lang="en-US" sz="1000" b="1" dirty="0" smtClean="0"/>
          </a:p>
          <a:p>
            <a:pPr marL="0" indent="0">
              <a:lnSpc>
                <a:spcPct val="100000"/>
              </a:lnSpc>
              <a:spcBef>
                <a:spcPts val="0"/>
              </a:spcBef>
              <a:buNone/>
            </a:pPr>
            <a:r>
              <a:rPr lang="en-US" sz="2000" b="1" dirty="0" smtClean="0"/>
              <a:t>Transference: </a:t>
            </a:r>
            <a:r>
              <a:rPr lang="en-US" sz="2000" dirty="0" smtClean="0"/>
              <a:t>Transference is confusing feelings one has about one person with feelings for another, for example, confusing feelings about the spiritual leader with feelings about another person (such as, a parent </a:t>
            </a:r>
            <a:r>
              <a:rPr lang="en-US" sz="2000" smtClean="0"/>
              <a:t>or spouse). </a:t>
            </a:r>
            <a:r>
              <a:rPr lang="en-US" sz="2000" dirty="0" smtClean="0"/>
              <a:t>In this confusion, the congregant may bring feelings – good or bad – from that other relationship to the pastoral relationship. We need to be aware that:</a:t>
            </a:r>
          </a:p>
          <a:p>
            <a:pPr>
              <a:lnSpc>
                <a:spcPct val="100000"/>
              </a:lnSpc>
              <a:spcBef>
                <a:spcPts val="0"/>
              </a:spcBef>
            </a:pPr>
            <a:r>
              <a:rPr lang="en-US" sz="1800" dirty="0" smtClean="0"/>
              <a:t>A congregant’s/student’s interaction with us is often not about us	</a:t>
            </a:r>
          </a:p>
          <a:p>
            <a:pPr>
              <a:lnSpc>
                <a:spcPct val="100000"/>
              </a:lnSpc>
              <a:spcBef>
                <a:spcPts val="0"/>
              </a:spcBef>
            </a:pPr>
            <a:r>
              <a:rPr lang="en-US" sz="1800" dirty="0" smtClean="0"/>
              <a:t>We aren’t as wonderful or as terrible as the congregant thinks we are</a:t>
            </a:r>
          </a:p>
          <a:p>
            <a:pPr>
              <a:lnSpc>
                <a:spcPct val="100000"/>
              </a:lnSpc>
              <a:spcBef>
                <a:spcPts val="0"/>
              </a:spcBef>
            </a:pPr>
            <a:r>
              <a:rPr lang="en-US" sz="1800" dirty="0" smtClean="0"/>
              <a:t>Praise for our leadership, preaching, or teaching is not a sexual come-on</a:t>
            </a:r>
          </a:p>
          <a:p>
            <a:pPr>
              <a:lnSpc>
                <a:spcPct val="100000"/>
              </a:lnSpc>
              <a:spcBef>
                <a:spcPts val="0"/>
              </a:spcBef>
            </a:pPr>
            <a:r>
              <a:rPr lang="en-US" sz="1800" dirty="0" smtClean="0"/>
              <a:t>Dynamics of transference make congregants/students more vulnerable</a:t>
            </a:r>
          </a:p>
          <a:p>
            <a:pPr marL="0" indent="0">
              <a:lnSpc>
                <a:spcPct val="100000"/>
              </a:lnSpc>
              <a:spcBef>
                <a:spcPts val="0"/>
              </a:spcBef>
              <a:buNone/>
            </a:pPr>
            <a:r>
              <a:rPr lang="en-US" sz="2000" dirty="0" smtClean="0"/>
              <a:t>When we use a transference attachment for our own gratification, we are inappropriately stepping over a </a:t>
            </a:r>
          </a:p>
          <a:p>
            <a:pPr marL="0" indent="0">
              <a:lnSpc>
                <a:spcPct val="100000"/>
              </a:lnSpc>
              <a:spcBef>
                <a:spcPts val="0"/>
              </a:spcBef>
              <a:buNone/>
            </a:pPr>
            <a:r>
              <a:rPr lang="en-US" sz="2000" dirty="0" smtClean="0"/>
              <a:t>boundary.</a:t>
            </a:r>
          </a:p>
          <a:p>
            <a:pPr marL="0" indent="0">
              <a:lnSpc>
                <a:spcPct val="100000"/>
              </a:lnSpc>
              <a:spcBef>
                <a:spcPts val="0"/>
              </a:spcBef>
              <a:buNone/>
            </a:pPr>
            <a:endParaRPr lang="en-US" sz="2000" dirty="0" smtClean="0"/>
          </a:p>
        </p:txBody>
      </p:sp>
    </p:spTree>
    <p:extLst>
      <p:ext uri="{BB962C8B-B14F-4D97-AF65-F5344CB8AC3E}">
        <p14:creationId xmlns:p14="http://schemas.microsoft.com/office/powerpoint/2010/main" val="19227638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273-68FF-464C-AC6C-2261C4E7B336}"/>
              </a:ext>
            </a:extLst>
          </p:cNvPr>
          <p:cNvSpPr>
            <a:spLocks noGrp="1"/>
          </p:cNvSpPr>
          <p:nvPr>
            <p:ph type="title"/>
          </p:nvPr>
        </p:nvSpPr>
        <p:spPr/>
        <p:txBody>
          <a:bodyPr/>
          <a:lstStyle/>
          <a:p>
            <a:r>
              <a:rPr lang="en-US" b="1" dirty="0">
                <a:latin typeface="+mn-lt"/>
              </a:rPr>
              <a:t>Boundary </a:t>
            </a:r>
            <a:r>
              <a:rPr lang="en-US" b="1" dirty="0" smtClean="0">
                <a:latin typeface="+mn-lt"/>
              </a:rPr>
              <a:t>Awareness Part 2</a:t>
            </a:r>
            <a:endParaRPr lang="en-US" b="1" dirty="0">
              <a:latin typeface="+mn-lt"/>
            </a:endParaRPr>
          </a:p>
        </p:txBody>
      </p:sp>
      <p:sp>
        <p:nvSpPr>
          <p:cNvPr id="3" name="Content Placeholder 2">
            <a:extLst>
              <a:ext uri="{FF2B5EF4-FFF2-40B4-BE49-F238E27FC236}">
                <a16:creationId xmlns:a16="http://schemas.microsoft.com/office/drawing/2014/main" id="{22D369F1-6768-49A6-8608-142A4712FAE6}"/>
              </a:ext>
            </a:extLst>
          </p:cNvPr>
          <p:cNvSpPr>
            <a:spLocks noGrp="1"/>
          </p:cNvSpPr>
          <p:nvPr>
            <p:ph idx="1"/>
          </p:nvPr>
        </p:nvSpPr>
        <p:spPr>
          <a:xfrm>
            <a:off x="789709" y="1603953"/>
            <a:ext cx="10515600" cy="4351338"/>
          </a:xfrm>
        </p:spPr>
        <p:txBody>
          <a:bodyPr>
            <a:noAutofit/>
          </a:bodyPr>
          <a:lstStyle/>
          <a:p>
            <a:pPr marL="0" indent="0">
              <a:lnSpc>
                <a:spcPct val="100000"/>
              </a:lnSpc>
              <a:spcBef>
                <a:spcPts val="0"/>
              </a:spcBef>
              <a:buNone/>
            </a:pPr>
            <a:r>
              <a:rPr lang="en-US" sz="2000" b="1" dirty="0" smtClean="0"/>
              <a:t>Hugging and Touch: </a:t>
            </a:r>
            <a:r>
              <a:rPr lang="en-US" sz="2000" dirty="0" smtClean="0"/>
              <a:t>Sometimes we think congregants need our touch. They may even ask for it. </a:t>
            </a:r>
          </a:p>
          <a:p>
            <a:pPr marL="0" indent="0">
              <a:lnSpc>
                <a:spcPct val="100000"/>
              </a:lnSpc>
              <a:spcBef>
                <a:spcPts val="0"/>
              </a:spcBef>
              <a:buNone/>
            </a:pPr>
            <a:r>
              <a:rPr lang="en-US" sz="2000" dirty="0" smtClean="0"/>
              <a:t>We need to consider:</a:t>
            </a:r>
          </a:p>
          <a:p>
            <a:pPr>
              <a:lnSpc>
                <a:spcPct val="100000"/>
              </a:lnSpc>
              <a:spcBef>
                <a:spcPts val="0"/>
              </a:spcBef>
            </a:pPr>
            <a:r>
              <a:rPr lang="en-US" sz="1800" dirty="0" smtClean="0"/>
              <a:t>Is this a transference situation?</a:t>
            </a:r>
          </a:p>
          <a:p>
            <a:pPr>
              <a:lnSpc>
                <a:spcPct val="100000"/>
              </a:lnSpc>
              <a:spcBef>
                <a:spcPts val="0"/>
              </a:spcBef>
            </a:pPr>
            <a:r>
              <a:rPr lang="en-US" sz="1800" dirty="0" smtClean="0"/>
              <a:t>Would touch be in their best interests or is it about our needs?</a:t>
            </a:r>
          </a:p>
          <a:p>
            <a:pPr>
              <a:lnSpc>
                <a:spcPct val="100000"/>
              </a:lnSpc>
              <a:spcBef>
                <a:spcPts val="0"/>
              </a:spcBef>
            </a:pPr>
            <a:r>
              <a:rPr lang="en-US" sz="1800" dirty="0" smtClean="0"/>
              <a:t>Is there a better way to convey warmth and caring?</a:t>
            </a:r>
          </a:p>
          <a:p>
            <a:pPr marL="0" indent="0">
              <a:lnSpc>
                <a:spcPct val="100000"/>
              </a:lnSpc>
              <a:spcBef>
                <a:spcPts val="0"/>
              </a:spcBef>
              <a:buNone/>
            </a:pPr>
            <a:r>
              <a:rPr lang="en-US" sz="2000" dirty="0" smtClean="0"/>
              <a:t>While touch is an important part of pastoral care, hugging or touching a congregant/student can be inappropriate boundary crossing. Understand also that the inappropriateness of the touch is made by the </a:t>
            </a:r>
            <a:r>
              <a:rPr lang="en-US" sz="2000" u="sng" dirty="0" smtClean="0"/>
              <a:t>receiver</a:t>
            </a:r>
            <a:r>
              <a:rPr lang="en-US" sz="2000" dirty="0" smtClean="0"/>
              <a:t> – not what you intended it to be.</a:t>
            </a:r>
          </a:p>
          <a:p>
            <a:pPr marL="0" indent="0">
              <a:lnSpc>
                <a:spcPct val="100000"/>
              </a:lnSpc>
              <a:spcBef>
                <a:spcPts val="0"/>
              </a:spcBef>
              <a:buNone/>
            </a:pPr>
            <a:endParaRPr lang="en-US" sz="2000" dirty="0"/>
          </a:p>
          <a:p>
            <a:pPr marL="0" indent="0">
              <a:lnSpc>
                <a:spcPct val="100000"/>
              </a:lnSpc>
              <a:spcBef>
                <a:spcPts val="0"/>
              </a:spcBef>
              <a:buNone/>
            </a:pPr>
            <a:r>
              <a:rPr lang="en-US" sz="2000" b="1" dirty="0" smtClean="0"/>
              <a:t>Understanding Intimacy</a:t>
            </a:r>
          </a:p>
          <a:p>
            <a:pPr marL="0" indent="0">
              <a:lnSpc>
                <a:spcPct val="100000"/>
              </a:lnSpc>
              <a:spcBef>
                <a:spcPts val="0"/>
              </a:spcBef>
              <a:buNone/>
            </a:pPr>
            <a:r>
              <a:rPr lang="en-US" sz="2000" dirty="0" smtClean="0"/>
              <a:t>Spirituality can be described as the “intimate connection between ourselves and God,” and sexual </a:t>
            </a:r>
          </a:p>
          <a:p>
            <a:pPr marL="0" indent="0">
              <a:lnSpc>
                <a:spcPct val="100000"/>
              </a:lnSpc>
              <a:spcBef>
                <a:spcPts val="0"/>
              </a:spcBef>
              <a:buNone/>
            </a:pPr>
            <a:r>
              <a:rPr lang="en-US" sz="2000" dirty="0" smtClean="0"/>
              <a:t>activity as the “intimate connection between ourselves and another person.” Sometimes these </a:t>
            </a:r>
          </a:p>
          <a:p>
            <a:pPr marL="0" indent="0">
              <a:lnSpc>
                <a:spcPct val="100000"/>
              </a:lnSpc>
              <a:spcBef>
                <a:spcPts val="0"/>
              </a:spcBef>
              <a:buNone/>
            </a:pPr>
            <a:r>
              <a:rPr lang="en-US" sz="2000" dirty="0" smtClean="0"/>
              <a:t>intimacies become confused for both the congregant and spiritual leader. Sexual contact in any form with a congregant/student is clearly inappropriate boundary crossing and has the potential of doing great harm.</a:t>
            </a:r>
          </a:p>
        </p:txBody>
      </p:sp>
    </p:spTree>
    <p:extLst>
      <p:ext uri="{BB962C8B-B14F-4D97-AF65-F5344CB8AC3E}">
        <p14:creationId xmlns:p14="http://schemas.microsoft.com/office/powerpoint/2010/main" val="3923155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273-68FF-464C-AC6C-2261C4E7B336}"/>
              </a:ext>
            </a:extLst>
          </p:cNvPr>
          <p:cNvSpPr>
            <a:spLocks noGrp="1"/>
          </p:cNvSpPr>
          <p:nvPr>
            <p:ph type="title"/>
          </p:nvPr>
        </p:nvSpPr>
        <p:spPr/>
        <p:txBody>
          <a:bodyPr/>
          <a:lstStyle/>
          <a:p>
            <a:r>
              <a:rPr lang="en-US" b="1" dirty="0">
                <a:latin typeface="+mn-lt"/>
              </a:rPr>
              <a:t>Boundary </a:t>
            </a:r>
            <a:r>
              <a:rPr lang="en-US" b="1" dirty="0" smtClean="0">
                <a:latin typeface="+mn-lt"/>
              </a:rPr>
              <a:t>Awareness Exercise: Case Studies</a:t>
            </a:r>
            <a:endParaRPr lang="en-US" b="1" dirty="0">
              <a:latin typeface="+mn-lt"/>
            </a:endParaRPr>
          </a:p>
        </p:txBody>
      </p:sp>
      <p:sp>
        <p:nvSpPr>
          <p:cNvPr id="3" name="Content Placeholder 2">
            <a:extLst>
              <a:ext uri="{FF2B5EF4-FFF2-40B4-BE49-F238E27FC236}">
                <a16:creationId xmlns:a16="http://schemas.microsoft.com/office/drawing/2014/main" id="{22D369F1-6768-49A6-8608-142A4712FAE6}"/>
              </a:ext>
            </a:extLst>
          </p:cNvPr>
          <p:cNvSpPr>
            <a:spLocks noGrp="1"/>
          </p:cNvSpPr>
          <p:nvPr>
            <p:ph idx="1"/>
          </p:nvPr>
        </p:nvSpPr>
        <p:spPr>
          <a:xfrm>
            <a:off x="838200" y="1502352"/>
            <a:ext cx="10515600" cy="4351338"/>
          </a:xfrm>
        </p:spPr>
        <p:txBody>
          <a:bodyPr>
            <a:noAutofit/>
          </a:bodyPr>
          <a:lstStyle/>
          <a:p>
            <a:pPr marL="0" indent="0" algn="just">
              <a:lnSpc>
                <a:spcPct val="100000"/>
              </a:lnSpc>
              <a:spcBef>
                <a:spcPts val="0"/>
              </a:spcBef>
              <a:buNone/>
            </a:pPr>
            <a:r>
              <a:rPr lang="en-US" sz="3600" dirty="0" smtClean="0"/>
              <a:t>In your small group, decide who will role play the faith leader for each case study. You will then present to the group one of these situations as your own current dilemma. The other group members are your peers and also faith leaders whom you are consulting.</a:t>
            </a:r>
          </a:p>
          <a:p>
            <a:pPr marL="0" indent="0" algn="just">
              <a:lnSpc>
                <a:spcPct val="100000"/>
              </a:lnSpc>
              <a:spcBef>
                <a:spcPts val="0"/>
              </a:spcBef>
              <a:buNone/>
            </a:pPr>
            <a:endParaRPr lang="en-US" sz="3600" dirty="0"/>
          </a:p>
          <a:p>
            <a:pPr marL="0" indent="0" algn="just">
              <a:lnSpc>
                <a:spcPct val="100000"/>
              </a:lnSpc>
              <a:spcBef>
                <a:spcPts val="0"/>
              </a:spcBef>
              <a:buNone/>
            </a:pPr>
            <a:r>
              <a:rPr lang="en-US" sz="3600" dirty="0" smtClean="0"/>
              <a:t>There are 12 case studies that follow.</a:t>
            </a:r>
          </a:p>
          <a:p>
            <a:pPr marL="0" indent="0">
              <a:lnSpc>
                <a:spcPct val="100000"/>
              </a:lnSpc>
              <a:spcBef>
                <a:spcPts val="0"/>
              </a:spcBef>
              <a:buNone/>
            </a:pPr>
            <a:endParaRPr lang="en-US" sz="2000" dirty="0"/>
          </a:p>
        </p:txBody>
      </p:sp>
    </p:spTree>
    <p:extLst>
      <p:ext uri="{BB962C8B-B14F-4D97-AF65-F5344CB8AC3E}">
        <p14:creationId xmlns:p14="http://schemas.microsoft.com/office/powerpoint/2010/main" val="13395549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273-68FF-464C-AC6C-2261C4E7B336}"/>
              </a:ext>
            </a:extLst>
          </p:cNvPr>
          <p:cNvSpPr>
            <a:spLocks noGrp="1"/>
          </p:cNvSpPr>
          <p:nvPr>
            <p:ph type="title"/>
          </p:nvPr>
        </p:nvSpPr>
        <p:spPr/>
        <p:txBody>
          <a:bodyPr/>
          <a:lstStyle/>
          <a:p>
            <a:r>
              <a:rPr lang="en-US" b="1" dirty="0" smtClean="0">
                <a:latin typeface="+mn-lt"/>
              </a:rPr>
              <a:t>Case Study #1</a:t>
            </a:r>
            <a:endParaRPr lang="en-US" b="1" dirty="0">
              <a:latin typeface="+mn-lt"/>
            </a:endParaRPr>
          </a:p>
        </p:txBody>
      </p:sp>
      <p:sp>
        <p:nvSpPr>
          <p:cNvPr id="3" name="Content Placeholder 2">
            <a:extLst>
              <a:ext uri="{FF2B5EF4-FFF2-40B4-BE49-F238E27FC236}">
                <a16:creationId xmlns:a16="http://schemas.microsoft.com/office/drawing/2014/main" id="{22D369F1-6768-49A6-8608-142A4712FAE6}"/>
              </a:ext>
            </a:extLst>
          </p:cNvPr>
          <p:cNvSpPr>
            <a:spLocks noGrp="1"/>
          </p:cNvSpPr>
          <p:nvPr>
            <p:ph idx="1"/>
          </p:nvPr>
        </p:nvSpPr>
        <p:spPr>
          <a:xfrm>
            <a:off x="838200" y="1502352"/>
            <a:ext cx="10515600" cy="4351338"/>
          </a:xfrm>
        </p:spPr>
        <p:txBody>
          <a:bodyPr>
            <a:noAutofit/>
          </a:bodyPr>
          <a:lstStyle/>
          <a:p>
            <a:pPr marL="0" indent="0">
              <a:lnSpc>
                <a:spcPct val="100000"/>
              </a:lnSpc>
              <a:spcBef>
                <a:spcPts val="0"/>
              </a:spcBef>
              <a:buNone/>
            </a:pPr>
            <a:r>
              <a:rPr lang="en-US" sz="3200" dirty="0" smtClean="0"/>
              <a:t>You</a:t>
            </a:r>
            <a:r>
              <a:rPr lang="en-US" dirty="0" smtClean="0"/>
              <a:t> are the pastor. Your 24-year-old youth director is a very touchy, feely person. He/she is very physical with the youth, which they seem to like a lot. He/she also seems to spend a lot of leisure time with various groups of the youth. You are somewhat uncomfortable with what you observe and decide you need to address this issue in supervision. What do you say? After the supervision discussion, there is no change in behavior. What do you do now?</a:t>
            </a:r>
          </a:p>
          <a:p>
            <a:pPr marL="0" indent="0">
              <a:lnSpc>
                <a:spcPct val="100000"/>
              </a:lnSpc>
              <a:spcBef>
                <a:spcPts val="0"/>
              </a:spcBef>
              <a:buNone/>
            </a:pPr>
            <a:endParaRPr lang="en-US" dirty="0"/>
          </a:p>
        </p:txBody>
      </p:sp>
    </p:spTree>
    <p:extLst>
      <p:ext uri="{BB962C8B-B14F-4D97-AF65-F5344CB8AC3E}">
        <p14:creationId xmlns:p14="http://schemas.microsoft.com/office/powerpoint/2010/main" val="32964937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273-68FF-464C-AC6C-2261C4E7B336}"/>
              </a:ext>
            </a:extLst>
          </p:cNvPr>
          <p:cNvSpPr>
            <a:spLocks noGrp="1"/>
          </p:cNvSpPr>
          <p:nvPr>
            <p:ph type="title"/>
          </p:nvPr>
        </p:nvSpPr>
        <p:spPr/>
        <p:txBody>
          <a:bodyPr/>
          <a:lstStyle/>
          <a:p>
            <a:r>
              <a:rPr lang="en-US" b="1" dirty="0">
                <a:latin typeface="+mn-lt"/>
              </a:rPr>
              <a:t>Case Study </a:t>
            </a:r>
            <a:r>
              <a:rPr lang="en-US" b="1" dirty="0" smtClean="0">
                <a:latin typeface="+mn-lt"/>
              </a:rPr>
              <a:t>#2</a:t>
            </a:r>
            <a:endParaRPr lang="en-US" b="1" dirty="0">
              <a:latin typeface="+mn-lt"/>
            </a:endParaRPr>
          </a:p>
        </p:txBody>
      </p:sp>
      <p:sp>
        <p:nvSpPr>
          <p:cNvPr id="3" name="Content Placeholder 2">
            <a:extLst>
              <a:ext uri="{FF2B5EF4-FFF2-40B4-BE49-F238E27FC236}">
                <a16:creationId xmlns:a16="http://schemas.microsoft.com/office/drawing/2014/main" id="{22D369F1-6768-49A6-8608-142A4712FAE6}"/>
              </a:ext>
            </a:extLst>
          </p:cNvPr>
          <p:cNvSpPr>
            <a:spLocks noGrp="1"/>
          </p:cNvSpPr>
          <p:nvPr>
            <p:ph idx="1"/>
          </p:nvPr>
        </p:nvSpPr>
        <p:spPr>
          <a:xfrm>
            <a:off x="838200" y="1502352"/>
            <a:ext cx="10515600" cy="4351338"/>
          </a:xfrm>
        </p:spPr>
        <p:txBody>
          <a:bodyPr>
            <a:noAutofit/>
          </a:bodyPr>
          <a:lstStyle/>
          <a:p>
            <a:pPr marL="0" indent="0">
              <a:lnSpc>
                <a:spcPct val="100000"/>
              </a:lnSpc>
              <a:spcBef>
                <a:spcPts val="0"/>
              </a:spcBef>
              <a:buNone/>
            </a:pPr>
            <a:r>
              <a:rPr lang="en-US" sz="3200" dirty="0"/>
              <a:t>You </a:t>
            </a:r>
            <a:r>
              <a:rPr lang="en-US" sz="3200" dirty="0" smtClean="0"/>
              <a:t>as an Elder have become </a:t>
            </a:r>
            <a:r>
              <a:rPr lang="en-US" sz="3200" dirty="0"/>
              <a:t>aware that a member of the church has become especially friendly with your pastor at your </a:t>
            </a:r>
            <a:r>
              <a:rPr lang="en-US" sz="3200" dirty="0" smtClean="0"/>
              <a:t>church</a:t>
            </a:r>
            <a:r>
              <a:rPr lang="en-US" sz="3200" dirty="0"/>
              <a:t>,  He/she drops by the pastor’s house unexpectedly 3-4 times a week and is happy to sit and have tea on these occasions. He/she regularly brings the pastor gifts: produce from his/her garden, flowers, books of poetry, CDs of music. At first, you perceive this as hospitality, but you wonder if it has crossed a line.  And you’ve noticed that the pastor has begun to avoid this member. How do you handle this?</a:t>
            </a:r>
          </a:p>
        </p:txBody>
      </p:sp>
    </p:spTree>
    <p:extLst>
      <p:ext uri="{BB962C8B-B14F-4D97-AF65-F5344CB8AC3E}">
        <p14:creationId xmlns:p14="http://schemas.microsoft.com/office/powerpoint/2010/main" val="11874358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273-68FF-464C-AC6C-2261C4E7B336}"/>
              </a:ext>
            </a:extLst>
          </p:cNvPr>
          <p:cNvSpPr>
            <a:spLocks noGrp="1"/>
          </p:cNvSpPr>
          <p:nvPr>
            <p:ph type="title"/>
          </p:nvPr>
        </p:nvSpPr>
        <p:spPr/>
        <p:txBody>
          <a:bodyPr/>
          <a:lstStyle/>
          <a:p>
            <a:r>
              <a:rPr lang="en-US" b="1" dirty="0">
                <a:latin typeface="+mn-lt"/>
              </a:rPr>
              <a:t>Case Study </a:t>
            </a:r>
            <a:r>
              <a:rPr lang="en-US" b="1" dirty="0" smtClean="0">
                <a:latin typeface="+mn-lt"/>
              </a:rPr>
              <a:t>#3</a:t>
            </a:r>
            <a:endParaRPr lang="en-US" b="1" dirty="0">
              <a:latin typeface="+mn-lt"/>
            </a:endParaRPr>
          </a:p>
        </p:txBody>
      </p:sp>
      <p:sp>
        <p:nvSpPr>
          <p:cNvPr id="3" name="Content Placeholder 2">
            <a:extLst>
              <a:ext uri="{FF2B5EF4-FFF2-40B4-BE49-F238E27FC236}">
                <a16:creationId xmlns:a16="http://schemas.microsoft.com/office/drawing/2014/main" id="{22D369F1-6768-49A6-8608-142A4712FAE6}"/>
              </a:ext>
            </a:extLst>
          </p:cNvPr>
          <p:cNvSpPr>
            <a:spLocks noGrp="1"/>
          </p:cNvSpPr>
          <p:nvPr>
            <p:ph idx="1"/>
          </p:nvPr>
        </p:nvSpPr>
        <p:spPr>
          <a:xfrm>
            <a:off x="838200" y="1502352"/>
            <a:ext cx="10515600" cy="4351338"/>
          </a:xfrm>
        </p:spPr>
        <p:txBody>
          <a:bodyPr>
            <a:noAutofit/>
          </a:bodyPr>
          <a:lstStyle/>
          <a:p>
            <a:pPr marL="0" indent="0">
              <a:lnSpc>
                <a:spcPct val="100000"/>
              </a:lnSpc>
              <a:spcBef>
                <a:spcPts val="0"/>
              </a:spcBef>
              <a:buNone/>
            </a:pPr>
            <a:r>
              <a:rPr lang="en-US" sz="3200" dirty="0" smtClean="0"/>
              <a:t>You are a new associate pastor at a large, multiple staff congregation. You are in your 30s, just out of seminary, and have been single for the past 5 years. Shortly after arriving at this congregation, a member begins to pay you special attention, inviting you to dinner and movies. This person is </a:t>
            </a:r>
          </a:p>
          <a:p>
            <a:pPr marL="0" indent="0">
              <a:lnSpc>
                <a:spcPct val="100000"/>
              </a:lnSpc>
              <a:spcBef>
                <a:spcPts val="0"/>
              </a:spcBef>
              <a:buNone/>
            </a:pPr>
            <a:r>
              <a:rPr lang="en-US" sz="3200" dirty="0" smtClean="0"/>
              <a:t>chair of the Board of Trustees. You are confused about this attention. What do you do?</a:t>
            </a:r>
          </a:p>
          <a:p>
            <a:pPr marL="0" indent="0">
              <a:lnSpc>
                <a:spcPct val="100000"/>
              </a:lnSpc>
              <a:spcBef>
                <a:spcPts val="0"/>
              </a:spcBef>
              <a:buNone/>
            </a:pPr>
            <a:endParaRPr lang="en-US" sz="2000" dirty="0"/>
          </a:p>
        </p:txBody>
      </p:sp>
    </p:spTree>
    <p:extLst>
      <p:ext uri="{BB962C8B-B14F-4D97-AF65-F5344CB8AC3E}">
        <p14:creationId xmlns:p14="http://schemas.microsoft.com/office/powerpoint/2010/main" val="31775525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273-68FF-464C-AC6C-2261C4E7B336}"/>
              </a:ext>
            </a:extLst>
          </p:cNvPr>
          <p:cNvSpPr>
            <a:spLocks noGrp="1"/>
          </p:cNvSpPr>
          <p:nvPr>
            <p:ph type="title"/>
          </p:nvPr>
        </p:nvSpPr>
        <p:spPr/>
        <p:txBody>
          <a:bodyPr/>
          <a:lstStyle/>
          <a:p>
            <a:r>
              <a:rPr lang="en-US" b="1" dirty="0">
                <a:latin typeface="+mn-lt"/>
              </a:rPr>
              <a:t>Case Study </a:t>
            </a:r>
            <a:r>
              <a:rPr lang="en-US" b="1" dirty="0" smtClean="0">
                <a:latin typeface="+mn-lt"/>
              </a:rPr>
              <a:t>#4</a:t>
            </a:r>
            <a:endParaRPr lang="en-US" b="1" dirty="0">
              <a:latin typeface="+mn-lt"/>
            </a:endParaRPr>
          </a:p>
        </p:txBody>
      </p:sp>
      <p:sp>
        <p:nvSpPr>
          <p:cNvPr id="3" name="Content Placeholder 2">
            <a:extLst>
              <a:ext uri="{FF2B5EF4-FFF2-40B4-BE49-F238E27FC236}">
                <a16:creationId xmlns:a16="http://schemas.microsoft.com/office/drawing/2014/main" id="{22D369F1-6768-49A6-8608-142A4712FAE6}"/>
              </a:ext>
            </a:extLst>
          </p:cNvPr>
          <p:cNvSpPr>
            <a:spLocks noGrp="1"/>
          </p:cNvSpPr>
          <p:nvPr>
            <p:ph idx="1"/>
          </p:nvPr>
        </p:nvSpPr>
        <p:spPr>
          <a:xfrm>
            <a:off x="838200" y="1502352"/>
            <a:ext cx="10515600" cy="4351338"/>
          </a:xfrm>
        </p:spPr>
        <p:txBody>
          <a:bodyPr>
            <a:noAutofit/>
          </a:bodyPr>
          <a:lstStyle/>
          <a:p>
            <a:pPr marL="0" indent="0">
              <a:lnSpc>
                <a:spcPct val="100000"/>
              </a:lnSpc>
              <a:spcBef>
                <a:spcPts val="0"/>
              </a:spcBef>
              <a:buNone/>
            </a:pPr>
            <a:r>
              <a:rPr lang="en-US" sz="3200" dirty="0" smtClean="0"/>
              <a:t>A member of your church is on the police force of your medium-sized town. One day, not recognizing your car, she stops you for talking on your cell phone while driving which is illegal. When she sees that you are the driver, she says she’ll let it go this time. What do you do?</a:t>
            </a:r>
          </a:p>
          <a:p>
            <a:pPr marL="0" indent="0">
              <a:lnSpc>
                <a:spcPct val="100000"/>
              </a:lnSpc>
              <a:spcBef>
                <a:spcPts val="0"/>
              </a:spcBef>
              <a:buNone/>
            </a:pPr>
            <a:endParaRPr lang="en-US" sz="3200" dirty="0"/>
          </a:p>
        </p:txBody>
      </p:sp>
    </p:spTree>
    <p:extLst>
      <p:ext uri="{BB962C8B-B14F-4D97-AF65-F5344CB8AC3E}">
        <p14:creationId xmlns:p14="http://schemas.microsoft.com/office/powerpoint/2010/main" val="75750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A592A-7749-4B7C-AF69-B81E20FA02E9}"/>
              </a:ext>
            </a:extLst>
          </p:cNvPr>
          <p:cNvSpPr>
            <a:spLocks noGrp="1"/>
          </p:cNvSpPr>
          <p:nvPr>
            <p:ph type="title"/>
          </p:nvPr>
        </p:nvSpPr>
        <p:spPr/>
        <p:txBody>
          <a:bodyPr/>
          <a:lstStyle/>
          <a:p>
            <a:r>
              <a:rPr lang="en-US" b="1" dirty="0">
                <a:latin typeface="+mn-lt"/>
              </a:rPr>
              <a:t>Why Do We Have Boundary Training?</a:t>
            </a:r>
          </a:p>
        </p:txBody>
      </p:sp>
      <p:sp>
        <p:nvSpPr>
          <p:cNvPr id="3" name="Content Placeholder 2">
            <a:extLst>
              <a:ext uri="{FF2B5EF4-FFF2-40B4-BE49-F238E27FC236}">
                <a16:creationId xmlns:a16="http://schemas.microsoft.com/office/drawing/2014/main" id="{121391CD-BD0E-431D-AF43-CE6874A92AB4}"/>
              </a:ext>
            </a:extLst>
          </p:cNvPr>
          <p:cNvSpPr>
            <a:spLocks noGrp="1"/>
          </p:cNvSpPr>
          <p:nvPr>
            <p:ph idx="1"/>
          </p:nvPr>
        </p:nvSpPr>
        <p:spPr/>
        <p:txBody>
          <a:bodyPr>
            <a:normAutofit fontScale="85000" lnSpcReduction="10000"/>
          </a:bodyPr>
          <a:lstStyle/>
          <a:p>
            <a:r>
              <a:rPr lang="en-US" dirty="0" smtClean="0"/>
              <a:t>The </a:t>
            </a:r>
            <a:r>
              <a:rPr lang="en-US" i="1" dirty="0"/>
              <a:t>Book of Order </a:t>
            </a:r>
            <a:r>
              <a:rPr lang="en-US" dirty="0"/>
              <a:t>provides that all </a:t>
            </a:r>
            <a:r>
              <a:rPr lang="en-US" dirty="0" smtClean="0"/>
              <a:t>councils (including Sessions) </a:t>
            </a:r>
            <a:r>
              <a:rPr lang="en-US" dirty="0"/>
              <a:t>of the Presbyterian Church (USA) shall have sexual abuse policies and child and youth protection policies.  (G-3.0106) Training is the key to establishing and keeping healthy boundaries and being aware of any “blind spots” we might have</a:t>
            </a:r>
            <a:r>
              <a:rPr lang="en-US" dirty="0" smtClean="0"/>
              <a:t>.</a:t>
            </a:r>
          </a:p>
          <a:p>
            <a:r>
              <a:rPr lang="en-US" dirty="0" smtClean="0"/>
              <a:t>By action of the General Assembly 225, all councils (including Sessions) of the church are required to provide Boundaries Training (includes Teaching and Ruling Elders, Elders Commissions to Pastoral service, Deacons, and Certified Christian Educators)</a:t>
            </a:r>
            <a:endParaRPr lang="en-US" dirty="0"/>
          </a:p>
          <a:p>
            <a:r>
              <a:rPr lang="en-US" dirty="0" smtClean="0"/>
              <a:t>The </a:t>
            </a:r>
            <a:r>
              <a:rPr lang="en-US" dirty="0"/>
              <a:t>programmatic policy manual of the </a:t>
            </a:r>
            <a:r>
              <a:rPr lang="en-US" dirty="0" smtClean="0"/>
              <a:t>Commission </a:t>
            </a:r>
            <a:r>
              <a:rPr lang="en-US" dirty="0"/>
              <a:t>on Ministry, under the authority of </a:t>
            </a:r>
            <a:r>
              <a:rPr lang="en-US" dirty="0" smtClean="0"/>
              <a:t>the Presbytery of Cincinnati, </a:t>
            </a:r>
            <a:r>
              <a:rPr lang="en-US" dirty="0"/>
              <a:t>requires training every three years.</a:t>
            </a:r>
          </a:p>
          <a:p>
            <a:r>
              <a:rPr lang="en-US" dirty="0" smtClean="0"/>
              <a:t>Aside </a:t>
            </a:r>
            <a:r>
              <a:rPr lang="en-US" dirty="0"/>
              <a:t>from the </a:t>
            </a:r>
            <a:r>
              <a:rPr lang="en-US" i="1" dirty="0"/>
              <a:t>requirements</a:t>
            </a:r>
            <a:r>
              <a:rPr lang="en-US" dirty="0"/>
              <a:t>, it is a </a:t>
            </a:r>
            <a:r>
              <a:rPr lang="en-US" b="1" dirty="0"/>
              <a:t>best practice </a:t>
            </a:r>
            <a:r>
              <a:rPr lang="en-US" dirty="0"/>
              <a:t>to embrace the freedom and protection we have from setting and keeping boundaries in our lives.</a:t>
            </a:r>
          </a:p>
        </p:txBody>
      </p:sp>
    </p:spTree>
    <p:extLst>
      <p:ext uri="{BB962C8B-B14F-4D97-AF65-F5344CB8AC3E}">
        <p14:creationId xmlns:p14="http://schemas.microsoft.com/office/powerpoint/2010/main" val="2846845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273-68FF-464C-AC6C-2261C4E7B336}"/>
              </a:ext>
            </a:extLst>
          </p:cNvPr>
          <p:cNvSpPr>
            <a:spLocks noGrp="1"/>
          </p:cNvSpPr>
          <p:nvPr>
            <p:ph type="title"/>
          </p:nvPr>
        </p:nvSpPr>
        <p:spPr/>
        <p:txBody>
          <a:bodyPr/>
          <a:lstStyle/>
          <a:p>
            <a:r>
              <a:rPr lang="en-US" b="1" dirty="0">
                <a:latin typeface="+mn-lt"/>
              </a:rPr>
              <a:t>Case Study </a:t>
            </a:r>
            <a:r>
              <a:rPr lang="en-US" b="1" dirty="0" smtClean="0">
                <a:latin typeface="+mn-lt"/>
              </a:rPr>
              <a:t>#5</a:t>
            </a:r>
            <a:endParaRPr lang="en-US" b="1" dirty="0">
              <a:latin typeface="+mn-lt"/>
            </a:endParaRPr>
          </a:p>
        </p:txBody>
      </p:sp>
      <p:sp>
        <p:nvSpPr>
          <p:cNvPr id="3" name="Content Placeholder 2">
            <a:extLst>
              <a:ext uri="{FF2B5EF4-FFF2-40B4-BE49-F238E27FC236}">
                <a16:creationId xmlns:a16="http://schemas.microsoft.com/office/drawing/2014/main" id="{22D369F1-6768-49A6-8608-142A4712FAE6}"/>
              </a:ext>
            </a:extLst>
          </p:cNvPr>
          <p:cNvSpPr>
            <a:spLocks noGrp="1"/>
          </p:cNvSpPr>
          <p:nvPr>
            <p:ph idx="1"/>
          </p:nvPr>
        </p:nvSpPr>
        <p:spPr>
          <a:xfrm>
            <a:off x="838200" y="1502352"/>
            <a:ext cx="10515600" cy="4351338"/>
          </a:xfrm>
        </p:spPr>
        <p:txBody>
          <a:bodyPr>
            <a:noAutofit/>
          </a:bodyPr>
          <a:lstStyle/>
          <a:p>
            <a:pPr marL="0" indent="0">
              <a:lnSpc>
                <a:spcPct val="100000"/>
              </a:lnSpc>
              <a:spcBef>
                <a:spcPts val="0"/>
              </a:spcBef>
              <a:buNone/>
            </a:pPr>
            <a:r>
              <a:rPr lang="en-US" sz="3200" dirty="0" smtClean="0"/>
              <a:t>You are co-pastor in a medium-sized church. Your oldest child is now in 5th grade. His/her teacher this year is a member of your congregation and has come to you in the past with pastoral concerns about his/her aging parents. Your child has some learning disability issues, and you want to insure that he/she continues to get the assistance needed. How do you handle this dual relationship?</a:t>
            </a:r>
          </a:p>
          <a:p>
            <a:pPr marL="0" indent="0">
              <a:lnSpc>
                <a:spcPct val="100000"/>
              </a:lnSpc>
              <a:spcBef>
                <a:spcPts val="0"/>
              </a:spcBef>
              <a:buNone/>
            </a:pPr>
            <a:endParaRPr lang="en-US" sz="3200" dirty="0"/>
          </a:p>
        </p:txBody>
      </p:sp>
    </p:spTree>
    <p:extLst>
      <p:ext uri="{BB962C8B-B14F-4D97-AF65-F5344CB8AC3E}">
        <p14:creationId xmlns:p14="http://schemas.microsoft.com/office/powerpoint/2010/main" val="6759081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273-68FF-464C-AC6C-2261C4E7B336}"/>
              </a:ext>
            </a:extLst>
          </p:cNvPr>
          <p:cNvSpPr>
            <a:spLocks noGrp="1"/>
          </p:cNvSpPr>
          <p:nvPr>
            <p:ph type="title"/>
          </p:nvPr>
        </p:nvSpPr>
        <p:spPr/>
        <p:txBody>
          <a:bodyPr/>
          <a:lstStyle/>
          <a:p>
            <a:r>
              <a:rPr lang="en-US" b="1" dirty="0">
                <a:latin typeface="+mn-lt"/>
              </a:rPr>
              <a:t>Case Study </a:t>
            </a:r>
            <a:r>
              <a:rPr lang="en-US" b="1" dirty="0" smtClean="0">
                <a:latin typeface="+mn-lt"/>
              </a:rPr>
              <a:t>#6</a:t>
            </a:r>
            <a:endParaRPr lang="en-US" b="1" dirty="0">
              <a:latin typeface="+mn-lt"/>
            </a:endParaRPr>
          </a:p>
        </p:txBody>
      </p:sp>
      <p:sp>
        <p:nvSpPr>
          <p:cNvPr id="3" name="Content Placeholder 2">
            <a:extLst>
              <a:ext uri="{FF2B5EF4-FFF2-40B4-BE49-F238E27FC236}">
                <a16:creationId xmlns:a16="http://schemas.microsoft.com/office/drawing/2014/main" id="{22D369F1-6768-49A6-8608-142A4712FAE6}"/>
              </a:ext>
            </a:extLst>
          </p:cNvPr>
          <p:cNvSpPr>
            <a:spLocks noGrp="1"/>
          </p:cNvSpPr>
          <p:nvPr>
            <p:ph idx="1"/>
          </p:nvPr>
        </p:nvSpPr>
        <p:spPr>
          <a:xfrm>
            <a:off x="838200" y="1502352"/>
            <a:ext cx="10515600" cy="4351338"/>
          </a:xfrm>
        </p:spPr>
        <p:txBody>
          <a:bodyPr>
            <a:noAutofit/>
          </a:bodyPr>
          <a:lstStyle/>
          <a:p>
            <a:pPr marL="0" indent="0">
              <a:lnSpc>
                <a:spcPct val="100000"/>
              </a:lnSpc>
              <a:spcBef>
                <a:spcPts val="0"/>
              </a:spcBef>
              <a:buNone/>
            </a:pPr>
            <a:r>
              <a:rPr lang="en-US" sz="3200" dirty="0" smtClean="0"/>
              <a:t>You are a middle-aged, single associate pastor. A lay leader of one of the ministry teams that you direct comes to your home, unexpectedly, late one evening, very angry and distraught, claiming their spouse was having an affair. The lay leader wants to come in to talk and pray. What do you do? Why? </a:t>
            </a:r>
          </a:p>
          <a:p>
            <a:pPr marL="0" indent="0">
              <a:lnSpc>
                <a:spcPct val="100000"/>
              </a:lnSpc>
              <a:spcBef>
                <a:spcPts val="0"/>
              </a:spcBef>
              <a:buNone/>
            </a:pPr>
            <a:endParaRPr lang="en-US" sz="3200" dirty="0"/>
          </a:p>
        </p:txBody>
      </p:sp>
    </p:spTree>
    <p:extLst>
      <p:ext uri="{BB962C8B-B14F-4D97-AF65-F5344CB8AC3E}">
        <p14:creationId xmlns:p14="http://schemas.microsoft.com/office/powerpoint/2010/main" val="4634997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273-68FF-464C-AC6C-2261C4E7B336}"/>
              </a:ext>
            </a:extLst>
          </p:cNvPr>
          <p:cNvSpPr>
            <a:spLocks noGrp="1"/>
          </p:cNvSpPr>
          <p:nvPr>
            <p:ph type="title"/>
          </p:nvPr>
        </p:nvSpPr>
        <p:spPr/>
        <p:txBody>
          <a:bodyPr/>
          <a:lstStyle/>
          <a:p>
            <a:r>
              <a:rPr lang="en-US" b="1" dirty="0">
                <a:latin typeface="+mn-lt"/>
              </a:rPr>
              <a:t>Case Study </a:t>
            </a:r>
            <a:r>
              <a:rPr lang="en-US" b="1" dirty="0" smtClean="0">
                <a:latin typeface="+mn-lt"/>
              </a:rPr>
              <a:t>#7</a:t>
            </a:r>
            <a:endParaRPr lang="en-US" b="1" dirty="0">
              <a:latin typeface="+mn-lt"/>
            </a:endParaRPr>
          </a:p>
        </p:txBody>
      </p:sp>
      <p:sp>
        <p:nvSpPr>
          <p:cNvPr id="3" name="Content Placeholder 2">
            <a:extLst>
              <a:ext uri="{FF2B5EF4-FFF2-40B4-BE49-F238E27FC236}">
                <a16:creationId xmlns:a16="http://schemas.microsoft.com/office/drawing/2014/main" id="{22D369F1-6768-49A6-8608-142A4712FAE6}"/>
              </a:ext>
            </a:extLst>
          </p:cNvPr>
          <p:cNvSpPr>
            <a:spLocks noGrp="1"/>
          </p:cNvSpPr>
          <p:nvPr>
            <p:ph idx="1"/>
          </p:nvPr>
        </p:nvSpPr>
        <p:spPr>
          <a:xfrm>
            <a:off x="838200" y="1502352"/>
            <a:ext cx="10515600" cy="4351338"/>
          </a:xfrm>
        </p:spPr>
        <p:txBody>
          <a:bodyPr>
            <a:noAutofit/>
          </a:bodyPr>
          <a:lstStyle/>
          <a:p>
            <a:pPr marL="0" indent="0">
              <a:lnSpc>
                <a:spcPct val="100000"/>
              </a:lnSpc>
              <a:spcBef>
                <a:spcPts val="0"/>
              </a:spcBef>
              <a:buNone/>
            </a:pPr>
            <a:r>
              <a:rPr lang="en-US" sz="3200" dirty="0" smtClean="0"/>
              <a:t>A woman from your congregation calls and asks you to stop by for a pastoral visit. You arrive on time at 11:00 AM on a weekday. She answers your knock dressed in a negligee and invites you in. You are taken aback; caught off guard, you enter her home. She offers you a glass of wine, which you refuse. You quickly become uncomfortable and get up to leave just saying that you have another appointment. When you encounter this congregant next, what do you say?</a:t>
            </a:r>
            <a:endParaRPr lang="en-US" sz="3200" dirty="0"/>
          </a:p>
        </p:txBody>
      </p:sp>
    </p:spTree>
    <p:extLst>
      <p:ext uri="{BB962C8B-B14F-4D97-AF65-F5344CB8AC3E}">
        <p14:creationId xmlns:p14="http://schemas.microsoft.com/office/powerpoint/2010/main" val="12073456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E7882-5890-4A8E-80AA-053FB3D9EC28}"/>
              </a:ext>
            </a:extLst>
          </p:cNvPr>
          <p:cNvSpPr>
            <a:spLocks noGrp="1"/>
          </p:cNvSpPr>
          <p:nvPr>
            <p:ph type="title"/>
          </p:nvPr>
        </p:nvSpPr>
        <p:spPr/>
        <p:txBody>
          <a:bodyPr/>
          <a:lstStyle/>
          <a:p>
            <a:r>
              <a:rPr lang="en-US" b="1" dirty="0">
                <a:latin typeface="+mn-lt"/>
              </a:rPr>
              <a:t>Case Study </a:t>
            </a:r>
            <a:r>
              <a:rPr lang="en-US" b="1" dirty="0" smtClean="0">
                <a:latin typeface="+mn-lt"/>
              </a:rPr>
              <a:t>#8</a:t>
            </a:r>
            <a:endParaRPr lang="en-US" b="1" dirty="0">
              <a:latin typeface="+mn-lt"/>
            </a:endParaRPr>
          </a:p>
        </p:txBody>
      </p:sp>
      <p:sp>
        <p:nvSpPr>
          <p:cNvPr id="3" name="Content Placeholder 2">
            <a:extLst>
              <a:ext uri="{FF2B5EF4-FFF2-40B4-BE49-F238E27FC236}">
                <a16:creationId xmlns:a16="http://schemas.microsoft.com/office/drawing/2014/main" id="{09A89FDD-A9D2-4C71-9A14-4E8A0B0DC58D}"/>
              </a:ext>
            </a:extLst>
          </p:cNvPr>
          <p:cNvSpPr>
            <a:spLocks noGrp="1"/>
          </p:cNvSpPr>
          <p:nvPr>
            <p:ph idx="1"/>
          </p:nvPr>
        </p:nvSpPr>
        <p:spPr>
          <a:xfrm>
            <a:off x="838200" y="1345334"/>
            <a:ext cx="10515600" cy="4351338"/>
          </a:xfrm>
        </p:spPr>
        <p:txBody>
          <a:bodyPr>
            <a:noAutofit/>
          </a:bodyPr>
          <a:lstStyle/>
          <a:p>
            <a:pPr marL="0" indent="0">
              <a:buNone/>
            </a:pPr>
            <a:r>
              <a:rPr lang="en-US" sz="2400" dirty="0"/>
              <a:t>Marie is </a:t>
            </a:r>
            <a:r>
              <a:rPr lang="en-US" sz="2400" dirty="0" smtClean="0"/>
              <a:t>newly </a:t>
            </a:r>
            <a:r>
              <a:rPr lang="en-US" sz="2400" dirty="0"/>
              <a:t>out of seminary and serving </a:t>
            </a:r>
            <a:r>
              <a:rPr lang="en-US" sz="2400" dirty="0" smtClean="0"/>
              <a:t>her </a:t>
            </a:r>
            <a:r>
              <a:rPr lang="en-US" sz="2400" dirty="0"/>
              <a:t>first church.  Her student debt load is high, the pay from the church is not as much as she would </a:t>
            </a:r>
            <a:r>
              <a:rPr lang="en-US" sz="2400" dirty="0" smtClean="0"/>
              <a:t>like, </a:t>
            </a:r>
            <a:r>
              <a:rPr lang="en-US" sz="2400" dirty="0"/>
              <a:t>and she is struggling </a:t>
            </a:r>
            <a:r>
              <a:rPr lang="en-US" sz="2400" dirty="0" smtClean="0"/>
              <a:t>to </a:t>
            </a:r>
            <a:r>
              <a:rPr lang="en-US" sz="2400" dirty="0"/>
              <a:t>meet </a:t>
            </a:r>
            <a:r>
              <a:rPr lang="en-US" sz="2400" dirty="0" smtClean="0"/>
              <a:t>expenses.  </a:t>
            </a:r>
            <a:r>
              <a:rPr lang="en-US" sz="2400" dirty="0"/>
              <a:t>It is becoming clearer </a:t>
            </a:r>
            <a:r>
              <a:rPr lang="en-US" sz="2400" dirty="0" smtClean="0"/>
              <a:t>that </a:t>
            </a:r>
            <a:r>
              <a:rPr lang="en-US" sz="2400" dirty="0"/>
              <a:t>she will not be able to make her student loan payments.  Finally, she decides to ask the Finance Committee about increasing her salary, but they make it clear that the church budget cannot be expanded, or the terms of her call be changed.  After the meeting, filled with doubt and uncertainty about whether she needs to give up on ministry altogether, she receives a call from Thomas, a session member.  Thomas says he has money in reserve and would like to help Marie by paying a portion of her student debt.  “Don’t worry about paying me back right away.  I just want to help you and lessen your worries.  But we’ll need to keep this a secret because others in the church might not approve,” Thomas says.  Marie wonders, “Is this an answer to my prayers?  Or is it a trap to avoid?  Things might go wrong, but it also might be the solution to my problems and let me continue my ministry here.  And, after all, Thomas is an elder and a nice person.”</a:t>
            </a:r>
          </a:p>
          <a:p>
            <a:endParaRPr lang="en-US" sz="2400" dirty="0"/>
          </a:p>
          <a:p>
            <a:pPr marL="0" indent="0">
              <a:buNone/>
            </a:pPr>
            <a:endParaRPr lang="en-US" sz="2400" dirty="0"/>
          </a:p>
        </p:txBody>
      </p:sp>
    </p:spTree>
    <p:extLst>
      <p:ext uri="{BB962C8B-B14F-4D97-AF65-F5344CB8AC3E}">
        <p14:creationId xmlns:p14="http://schemas.microsoft.com/office/powerpoint/2010/main" val="16630023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432F4-1238-4A05-83C1-5A5DE988BC9E}"/>
              </a:ext>
            </a:extLst>
          </p:cNvPr>
          <p:cNvSpPr>
            <a:spLocks noGrp="1"/>
          </p:cNvSpPr>
          <p:nvPr>
            <p:ph type="title"/>
          </p:nvPr>
        </p:nvSpPr>
        <p:spPr/>
        <p:txBody>
          <a:bodyPr/>
          <a:lstStyle/>
          <a:p>
            <a:r>
              <a:rPr lang="en-US" b="1" dirty="0">
                <a:latin typeface="+mn-lt"/>
              </a:rPr>
              <a:t>Case Study </a:t>
            </a:r>
            <a:r>
              <a:rPr lang="en-US" b="1" dirty="0" smtClean="0">
                <a:latin typeface="+mn-lt"/>
              </a:rPr>
              <a:t>#9</a:t>
            </a:r>
            <a:endParaRPr lang="en-US" b="1" dirty="0">
              <a:latin typeface="+mn-lt"/>
            </a:endParaRPr>
          </a:p>
        </p:txBody>
      </p:sp>
      <p:sp>
        <p:nvSpPr>
          <p:cNvPr id="3" name="Content Placeholder 2">
            <a:extLst>
              <a:ext uri="{FF2B5EF4-FFF2-40B4-BE49-F238E27FC236}">
                <a16:creationId xmlns:a16="http://schemas.microsoft.com/office/drawing/2014/main" id="{856312D6-DF0C-489B-BD75-CE4274813E21}"/>
              </a:ext>
            </a:extLst>
          </p:cNvPr>
          <p:cNvSpPr>
            <a:spLocks noGrp="1"/>
          </p:cNvSpPr>
          <p:nvPr>
            <p:ph idx="1"/>
          </p:nvPr>
        </p:nvSpPr>
        <p:spPr>
          <a:xfrm>
            <a:off x="838200" y="1456171"/>
            <a:ext cx="10515600" cy="4351338"/>
          </a:xfrm>
        </p:spPr>
        <p:txBody>
          <a:bodyPr>
            <a:noAutofit/>
          </a:bodyPr>
          <a:lstStyle/>
          <a:p>
            <a:pPr marL="0" indent="0">
              <a:buNone/>
            </a:pPr>
            <a:r>
              <a:rPr lang="en-US" sz="2400" dirty="0" smtClean="0"/>
              <a:t>A newly ordained young man named Peter is on Session.  </a:t>
            </a:r>
            <a:r>
              <a:rPr lang="en-US" sz="2400" dirty="0"/>
              <a:t>The session is </a:t>
            </a:r>
            <a:r>
              <a:rPr lang="en-US" sz="2400" dirty="0" smtClean="0"/>
              <a:t>excited to </a:t>
            </a:r>
            <a:r>
              <a:rPr lang="en-US" sz="2400" dirty="0"/>
              <a:t>have a young adult willing to </a:t>
            </a:r>
            <a:r>
              <a:rPr lang="en-US" sz="2400" dirty="0" smtClean="0"/>
              <a:t>serve, </a:t>
            </a:r>
            <a:r>
              <a:rPr lang="en-US" sz="2400" dirty="0"/>
              <a:t>and everyone is looking forward to new ideas, learning new technology, and having the infusion of this young person into the leadership of the church.  Peter is also excited!  Many great ideas are running through his mind, and he wants to implement these ideas as quickly as </a:t>
            </a:r>
            <a:r>
              <a:rPr lang="en-US" sz="2400" dirty="0" smtClean="0"/>
              <a:t>possible, and he wants to </a:t>
            </a:r>
            <a:r>
              <a:rPr lang="en-US" sz="2400" dirty="0"/>
              <a:t>work with </a:t>
            </a:r>
            <a:r>
              <a:rPr lang="en-US" sz="2400" dirty="0" smtClean="0"/>
              <a:t>teens with </a:t>
            </a:r>
            <a:r>
              <a:rPr lang="en-US" sz="2400" dirty="0"/>
              <a:t>the Youth Minister.  </a:t>
            </a:r>
            <a:r>
              <a:rPr lang="en-US" sz="2400" dirty="0" smtClean="0"/>
              <a:t>Since social </a:t>
            </a:r>
            <a:r>
              <a:rPr lang="en-US" sz="2400" dirty="0"/>
              <a:t>media is second nature to </a:t>
            </a:r>
            <a:r>
              <a:rPr lang="en-US" sz="2400" dirty="0" smtClean="0"/>
              <a:t>Peter, </a:t>
            </a:r>
            <a:r>
              <a:rPr lang="en-US" sz="2400" dirty="0"/>
              <a:t>without consulting the session or the Youth Minister, Peter </a:t>
            </a:r>
            <a:r>
              <a:rPr lang="en-US" sz="2400" dirty="0" smtClean="0"/>
              <a:t>posts </a:t>
            </a:r>
            <a:r>
              <a:rPr lang="en-US" sz="2400" dirty="0"/>
              <a:t>pictures and names of the </a:t>
            </a:r>
            <a:r>
              <a:rPr lang="en-US" sz="2400" dirty="0" smtClean="0"/>
              <a:t>teen, </a:t>
            </a:r>
            <a:r>
              <a:rPr lang="en-US" sz="2400" dirty="0"/>
              <a:t>along with pictures of some of their younger siblings, on social media under his own personal accounts.  As parents begin to see and hear about these posts, </a:t>
            </a:r>
            <a:r>
              <a:rPr lang="en-US" sz="2400" dirty="0" smtClean="0"/>
              <a:t>several </a:t>
            </a:r>
            <a:r>
              <a:rPr lang="en-US" sz="2400" dirty="0"/>
              <a:t>are quite </a:t>
            </a:r>
            <a:r>
              <a:rPr lang="en-US" sz="2400" dirty="0" smtClean="0"/>
              <a:t>upset. Peter only </a:t>
            </a:r>
            <a:r>
              <a:rPr lang="en-US" sz="2400" dirty="0"/>
              <a:t>wanted to show positive information about the church and the children and youth programs.  He never imagined this would create a </a:t>
            </a:r>
            <a:r>
              <a:rPr lang="en-US" sz="2400" dirty="0" smtClean="0"/>
              <a:t>problem and now </a:t>
            </a:r>
            <a:r>
              <a:rPr lang="en-US" sz="2400" dirty="0"/>
              <a:t>wonders if he has made a mistake in accepting his role as a Ruling Elder</a:t>
            </a:r>
            <a:r>
              <a:rPr lang="en-US" sz="2400" dirty="0" smtClean="0"/>
              <a:t>.</a:t>
            </a:r>
            <a:endParaRPr lang="en-US" sz="2400" dirty="0"/>
          </a:p>
        </p:txBody>
      </p:sp>
    </p:spTree>
    <p:extLst>
      <p:ext uri="{BB962C8B-B14F-4D97-AF65-F5344CB8AC3E}">
        <p14:creationId xmlns:p14="http://schemas.microsoft.com/office/powerpoint/2010/main" val="17770010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432F4-1238-4A05-83C1-5A5DE988BC9E}"/>
              </a:ext>
            </a:extLst>
          </p:cNvPr>
          <p:cNvSpPr>
            <a:spLocks noGrp="1"/>
          </p:cNvSpPr>
          <p:nvPr>
            <p:ph type="title"/>
          </p:nvPr>
        </p:nvSpPr>
        <p:spPr/>
        <p:txBody>
          <a:bodyPr/>
          <a:lstStyle/>
          <a:p>
            <a:r>
              <a:rPr lang="en-US" b="1" dirty="0">
                <a:latin typeface="+mn-lt"/>
              </a:rPr>
              <a:t>Case Study </a:t>
            </a:r>
            <a:r>
              <a:rPr lang="en-US" b="1" dirty="0" smtClean="0">
                <a:latin typeface="+mn-lt"/>
              </a:rPr>
              <a:t>#10</a:t>
            </a:r>
            <a:endParaRPr lang="en-US" b="1" dirty="0">
              <a:latin typeface="+mn-lt"/>
            </a:endParaRPr>
          </a:p>
        </p:txBody>
      </p:sp>
      <p:sp>
        <p:nvSpPr>
          <p:cNvPr id="3" name="Content Placeholder 2">
            <a:extLst>
              <a:ext uri="{FF2B5EF4-FFF2-40B4-BE49-F238E27FC236}">
                <a16:creationId xmlns:a16="http://schemas.microsoft.com/office/drawing/2014/main" id="{856312D6-DF0C-489B-BD75-CE4274813E21}"/>
              </a:ext>
            </a:extLst>
          </p:cNvPr>
          <p:cNvSpPr>
            <a:spLocks noGrp="1"/>
          </p:cNvSpPr>
          <p:nvPr>
            <p:ph idx="1"/>
          </p:nvPr>
        </p:nvSpPr>
        <p:spPr/>
        <p:txBody>
          <a:bodyPr>
            <a:normAutofit fontScale="62500" lnSpcReduction="20000"/>
          </a:bodyPr>
          <a:lstStyle/>
          <a:p>
            <a:pPr marL="0" indent="0">
              <a:buNone/>
            </a:pPr>
            <a:r>
              <a:rPr lang="en-US" sz="6400" dirty="0" smtClean="0"/>
              <a:t>A youth program across several churches is holding an overnight conference at a location away from the Presbytery.  Each church has provided 2 staff or volunteers to stay at the conference over night.  One young female teenager becomes ill and asked to be taken to a hospital.  A male staff member from another church offers to drive her.</a:t>
            </a:r>
            <a:endParaRPr lang="en-US" sz="6400" dirty="0"/>
          </a:p>
          <a:p>
            <a:pPr marL="0" indent="0">
              <a:buNone/>
            </a:pPr>
            <a:endParaRPr lang="en-US" sz="3800" dirty="0"/>
          </a:p>
        </p:txBody>
      </p:sp>
    </p:spTree>
    <p:extLst>
      <p:ext uri="{BB962C8B-B14F-4D97-AF65-F5344CB8AC3E}">
        <p14:creationId xmlns:p14="http://schemas.microsoft.com/office/powerpoint/2010/main" val="255062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432F4-1238-4A05-83C1-5A5DE988BC9E}"/>
              </a:ext>
            </a:extLst>
          </p:cNvPr>
          <p:cNvSpPr>
            <a:spLocks noGrp="1"/>
          </p:cNvSpPr>
          <p:nvPr>
            <p:ph type="title"/>
          </p:nvPr>
        </p:nvSpPr>
        <p:spPr/>
        <p:txBody>
          <a:bodyPr/>
          <a:lstStyle/>
          <a:p>
            <a:r>
              <a:rPr lang="en-US" b="1" dirty="0">
                <a:latin typeface="+mn-lt"/>
              </a:rPr>
              <a:t>Case Study </a:t>
            </a:r>
            <a:r>
              <a:rPr lang="en-US" b="1" dirty="0" smtClean="0">
                <a:latin typeface="+mn-lt"/>
              </a:rPr>
              <a:t>#11</a:t>
            </a:r>
            <a:endParaRPr lang="en-US" b="1" dirty="0">
              <a:latin typeface="+mn-lt"/>
            </a:endParaRPr>
          </a:p>
        </p:txBody>
      </p:sp>
      <p:sp>
        <p:nvSpPr>
          <p:cNvPr id="3" name="Content Placeholder 2">
            <a:extLst>
              <a:ext uri="{FF2B5EF4-FFF2-40B4-BE49-F238E27FC236}">
                <a16:creationId xmlns:a16="http://schemas.microsoft.com/office/drawing/2014/main" id="{856312D6-DF0C-489B-BD75-CE4274813E21}"/>
              </a:ext>
            </a:extLst>
          </p:cNvPr>
          <p:cNvSpPr>
            <a:spLocks noGrp="1"/>
          </p:cNvSpPr>
          <p:nvPr>
            <p:ph idx="1"/>
          </p:nvPr>
        </p:nvSpPr>
        <p:spPr>
          <a:xfrm>
            <a:off x="838200" y="1422853"/>
            <a:ext cx="10515600" cy="4351338"/>
          </a:xfrm>
        </p:spPr>
        <p:txBody>
          <a:bodyPr>
            <a:noAutofit/>
          </a:bodyPr>
          <a:lstStyle/>
          <a:p>
            <a:pPr marL="0" indent="0">
              <a:buNone/>
            </a:pPr>
            <a:r>
              <a:rPr lang="en-US" sz="2200" dirty="0" smtClean="0"/>
              <a:t>A 3 </a:t>
            </a:r>
            <a:r>
              <a:rPr lang="en-US" sz="2200" dirty="0"/>
              <a:t>year old girl </a:t>
            </a:r>
            <a:r>
              <a:rPr lang="en-US" sz="2200" dirty="0" smtClean="0"/>
              <a:t>attends </a:t>
            </a:r>
            <a:r>
              <a:rPr lang="en-US" sz="2200" dirty="0"/>
              <a:t>Sunday school </a:t>
            </a:r>
            <a:r>
              <a:rPr lang="en-US" sz="2200" dirty="0" smtClean="0"/>
              <a:t>regularly. </a:t>
            </a:r>
            <a:r>
              <a:rPr lang="en-US" sz="2200" dirty="0"/>
              <a:t>Her mother is a single parent who </a:t>
            </a:r>
            <a:r>
              <a:rPr lang="en-US" sz="2200" dirty="0" smtClean="0"/>
              <a:t>works, so </a:t>
            </a:r>
            <a:r>
              <a:rPr lang="en-US" sz="2200" dirty="0"/>
              <a:t>grandparents provide lots of </a:t>
            </a:r>
            <a:r>
              <a:rPr lang="en-US" sz="2200" dirty="0" smtClean="0"/>
              <a:t>support; </a:t>
            </a:r>
            <a:r>
              <a:rPr lang="en-US" sz="2200" dirty="0"/>
              <a:t>both girls stay with them </a:t>
            </a:r>
            <a:r>
              <a:rPr lang="en-US" sz="2200" dirty="0" smtClean="0"/>
              <a:t>often. </a:t>
            </a:r>
            <a:r>
              <a:rPr lang="en-US" sz="2200" dirty="0"/>
              <a:t>The grandparents are long standing members of </a:t>
            </a:r>
            <a:r>
              <a:rPr lang="en-US" sz="2200" dirty="0" smtClean="0"/>
              <a:t>the </a:t>
            </a:r>
            <a:r>
              <a:rPr lang="en-US" sz="2200" dirty="0"/>
              <a:t>church. </a:t>
            </a:r>
            <a:endParaRPr lang="en-US" sz="2200" dirty="0" smtClean="0"/>
          </a:p>
          <a:p>
            <a:pPr marL="0" indent="0">
              <a:buNone/>
            </a:pPr>
            <a:r>
              <a:rPr lang="en-US" sz="2200" dirty="0" smtClean="0"/>
              <a:t>The girl came </a:t>
            </a:r>
            <a:r>
              <a:rPr lang="en-US" sz="2200" dirty="0"/>
              <a:t>into her Sunday school group tearful and </a:t>
            </a:r>
            <a:r>
              <a:rPr lang="en-US" sz="2200" dirty="0" smtClean="0"/>
              <a:t>upset, </a:t>
            </a:r>
            <a:r>
              <a:rPr lang="en-US" sz="2200" dirty="0"/>
              <a:t>which was very out of character. She was dropped off by her grandfather and appeared cross with him, which again is very unusual. You are her group leader and know her well, so immediately bent down and asked what was wrong. </a:t>
            </a:r>
            <a:r>
              <a:rPr lang="en-US" sz="2200" dirty="0" smtClean="0"/>
              <a:t>She said</a:t>
            </a:r>
            <a:r>
              <a:rPr lang="en-US" sz="2200" dirty="0"/>
              <a:t>, ‘I hate my grandad. He’s really mean to me and makes me sleep in his bed. He wouldn’t let me out and I hate him. ‘ </a:t>
            </a:r>
            <a:endParaRPr lang="en-US" sz="2200" dirty="0" smtClean="0"/>
          </a:p>
          <a:p>
            <a:pPr marL="0" indent="0">
              <a:buNone/>
            </a:pPr>
            <a:r>
              <a:rPr lang="en-US" sz="2200" dirty="0" smtClean="0"/>
              <a:t>You decide to talk </a:t>
            </a:r>
            <a:r>
              <a:rPr lang="en-US" sz="2200" dirty="0"/>
              <a:t>to the child’s </a:t>
            </a:r>
            <a:r>
              <a:rPr lang="en-US" sz="2200" dirty="0" smtClean="0"/>
              <a:t>mother. The young girl’s mother laughed </a:t>
            </a:r>
            <a:r>
              <a:rPr lang="en-US" sz="2200" dirty="0"/>
              <a:t>and said, ‘Yes, </a:t>
            </a:r>
            <a:r>
              <a:rPr lang="en-US" sz="2200" dirty="0" smtClean="0"/>
              <a:t>she was </a:t>
            </a:r>
            <a:r>
              <a:rPr lang="en-US" sz="2200" dirty="0"/>
              <a:t>being very silly last night and wouldn’t settle down to </a:t>
            </a:r>
            <a:r>
              <a:rPr lang="en-US" sz="2200" dirty="0" smtClean="0"/>
              <a:t>sleep. </a:t>
            </a:r>
            <a:r>
              <a:rPr lang="en-US" sz="2200" dirty="0"/>
              <a:t>Grandad was up and down all </a:t>
            </a:r>
            <a:r>
              <a:rPr lang="en-US" sz="2200" dirty="0" smtClean="0"/>
              <a:t>evening, so </a:t>
            </a:r>
            <a:r>
              <a:rPr lang="en-US" sz="2200" dirty="0"/>
              <a:t>he </a:t>
            </a:r>
            <a:r>
              <a:rPr lang="en-US" sz="2200" dirty="0" smtClean="0"/>
              <a:t>put her into </a:t>
            </a:r>
            <a:r>
              <a:rPr lang="en-US" sz="2200" dirty="0"/>
              <a:t>Mum’s and his bed, until she fell asleep. When I came back from my shift at 11pm, we moved her back into her own bed, but this morning she had not forgotten. </a:t>
            </a:r>
            <a:r>
              <a:rPr lang="en-US" sz="2200" dirty="0" smtClean="0"/>
              <a:t>She </a:t>
            </a:r>
            <a:r>
              <a:rPr lang="en-US" sz="2200" dirty="0"/>
              <a:t>seems to think it is </a:t>
            </a:r>
            <a:r>
              <a:rPr lang="en-US" sz="2200" dirty="0" smtClean="0"/>
              <a:t>unfair. </a:t>
            </a:r>
            <a:r>
              <a:rPr lang="en-US" sz="2200" dirty="0"/>
              <a:t>She doesn’t understand the point was to </a:t>
            </a:r>
            <a:r>
              <a:rPr lang="en-US" sz="2200" dirty="0" smtClean="0"/>
              <a:t>calm her down. </a:t>
            </a:r>
            <a:r>
              <a:rPr lang="en-US" sz="2200" dirty="0"/>
              <a:t>My poor Dad, has been in the dog house this morning</a:t>
            </a:r>
            <a:r>
              <a:rPr lang="en-US" sz="2200" dirty="0" smtClean="0"/>
              <a:t>!’</a:t>
            </a:r>
            <a:endParaRPr lang="en-US" sz="2200" dirty="0"/>
          </a:p>
        </p:txBody>
      </p:sp>
    </p:spTree>
    <p:extLst>
      <p:ext uri="{BB962C8B-B14F-4D97-AF65-F5344CB8AC3E}">
        <p14:creationId xmlns:p14="http://schemas.microsoft.com/office/powerpoint/2010/main" val="10070353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432F4-1238-4A05-83C1-5A5DE988BC9E}"/>
              </a:ext>
            </a:extLst>
          </p:cNvPr>
          <p:cNvSpPr>
            <a:spLocks noGrp="1"/>
          </p:cNvSpPr>
          <p:nvPr>
            <p:ph type="title"/>
          </p:nvPr>
        </p:nvSpPr>
        <p:spPr/>
        <p:txBody>
          <a:bodyPr/>
          <a:lstStyle/>
          <a:p>
            <a:r>
              <a:rPr lang="en-US" b="1" dirty="0">
                <a:latin typeface="+mn-lt"/>
              </a:rPr>
              <a:t>Case Study </a:t>
            </a:r>
            <a:r>
              <a:rPr lang="en-US" b="1" dirty="0" smtClean="0">
                <a:latin typeface="+mn-lt"/>
              </a:rPr>
              <a:t>#12</a:t>
            </a:r>
            <a:endParaRPr lang="en-US" b="1" dirty="0">
              <a:latin typeface="+mn-lt"/>
            </a:endParaRPr>
          </a:p>
        </p:txBody>
      </p:sp>
      <p:sp>
        <p:nvSpPr>
          <p:cNvPr id="3" name="Content Placeholder 2">
            <a:extLst>
              <a:ext uri="{FF2B5EF4-FFF2-40B4-BE49-F238E27FC236}">
                <a16:creationId xmlns:a16="http://schemas.microsoft.com/office/drawing/2014/main" id="{856312D6-DF0C-489B-BD75-CE4274813E21}"/>
              </a:ext>
            </a:extLst>
          </p:cNvPr>
          <p:cNvSpPr>
            <a:spLocks noGrp="1"/>
          </p:cNvSpPr>
          <p:nvPr>
            <p:ph idx="1"/>
          </p:nvPr>
        </p:nvSpPr>
        <p:spPr/>
        <p:txBody>
          <a:bodyPr>
            <a:normAutofit fontScale="55000" lnSpcReduction="20000"/>
          </a:bodyPr>
          <a:lstStyle/>
          <a:p>
            <a:pPr marL="0" indent="0">
              <a:buNone/>
            </a:pPr>
            <a:r>
              <a:rPr lang="en-US" sz="6400" dirty="0" smtClean="0"/>
              <a:t>Elders are holding an overnight retreat at a local church camp.  The camp has different dormitories for male and female,  but a common area for meals.  One Elder insists that they need coffee before anything else, and shows up at the meal location in revealing pajamas while most people are already gathered.  The same Elder often shows up at Session meetings and church gatherings in very short shorts and tight t-shirts. How do you handle this?</a:t>
            </a:r>
            <a:endParaRPr lang="en-US" sz="6400" dirty="0"/>
          </a:p>
          <a:p>
            <a:pPr marL="0" indent="0">
              <a:buNone/>
            </a:pPr>
            <a:endParaRPr lang="en-US" sz="3800" dirty="0"/>
          </a:p>
        </p:txBody>
      </p:sp>
    </p:spTree>
    <p:extLst>
      <p:ext uri="{BB962C8B-B14F-4D97-AF65-F5344CB8AC3E}">
        <p14:creationId xmlns:p14="http://schemas.microsoft.com/office/powerpoint/2010/main" val="20266741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Social Media</a:t>
            </a:r>
            <a:endParaRPr lang="en-US" b="1" dirty="0">
              <a:latin typeface="+mn-lt"/>
            </a:endParaRPr>
          </a:p>
        </p:txBody>
      </p:sp>
      <p:sp>
        <p:nvSpPr>
          <p:cNvPr id="3" name="Content Placeholder 2"/>
          <p:cNvSpPr>
            <a:spLocks noGrp="1"/>
          </p:cNvSpPr>
          <p:nvPr>
            <p:ph idx="1"/>
          </p:nvPr>
        </p:nvSpPr>
        <p:spPr>
          <a:xfrm>
            <a:off x="762000" y="1357540"/>
            <a:ext cx="10515600" cy="4351338"/>
          </a:xfrm>
        </p:spPr>
        <p:txBody>
          <a:bodyPr>
            <a:normAutofit fontScale="85000" lnSpcReduction="20000"/>
          </a:bodyPr>
          <a:lstStyle/>
          <a:p>
            <a:pPr marL="0" indent="0">
              <a:buNone/>
            </a:pPr>
            <a:r>
              <a:rPr lang="en-US" b="1" dirty="0"/>
              <a:t>DO YOU WANT TO USE SOCIAL MEDIA?</a:t>
            </a:r>
          </a:p>
          <a:p>
            <a:pPr marL="0" indent="0">
              <a:buNone/>
            </a:pPr>
            <a:r>
              <a:rPr lang="en-US" dirty="0"/>
              <a:t>If you decide to use social media, consider these guidelines</a:t>
            </a:r>
            <a:r>
              <a:rPr lang="en-US" dirty="0" smtClean="0"/>
              <a:t>::</a:t>
            </a:r>
            <a:endParaRPr lang="en-US" dirty="0"/>
          </a:p>
          <a:p>
            <a:r>
              <a:rPr lang="en-US" dirty="0" smtClean="0"/>
              <a:t> </a:t>
            </a:r>
            <a:r>
              <a:rPr lang="en-US" dirty="0"/>
              <a:t>Have a policy for your congregation or organization on social media and internet </a:t>
            </a:r>
            <a:r>
              <a:rPr lang="en-US" dirty="0" smtClean="0"/>
              <a:t>usage</a:t>
            </a:r>
            <a:endParaRPr lang="en-US" dirty="0"/>
          </a:p>
          <a:p>
            <a:r>
              <a:rPr lang="en-US" dirty="0" smtClean="0"/>
              <a:t>Include </a:t>
            </a:r>
            <a:r>
              <a:rPr lang="en-US" dirty="0"/>
              <a:t>transparency in your </a:t>
            </a:r>
            <a:r>
              <a:rPr lang="en-US" dirty="0" smtClean="0"/>
              <a:t>policy</a:t>
            </a:r>
            <a:endParaRPr lang="en-US" dirty="0"/>
          </a:p>
          <a:p>
            <a:r>
              <a:rPr lang="en-US" dirty="0" smtClean="0"/>
              <a:t>Have </a:t>
            </a:r>
            <a:r>
              <a:rPr lang="en-US" dirty="0"/>
              <a:t>someone in your organization supervising/monitoring the content of all social </a:t>
            </a:r>
            <a:r>
              <a:rPr lang="en-US" dirty="0" smtClean="0"/>
              <a:t>media sites</a:t>
            </a:r>
            <a:endParaRPr lang="en-US" dirty="0"/>
          </a:p>
          <a:p>
            <a:r>
              <a:rPr lang="en-US" dirty="0" smtClean="0"/>
              <a:t>Direct </a:t>
            </a:r>
            <a:r>
              <a:rPr lang="en-US" dirty="0"/>
              <a:t>clergy and teachers to not “friend” members but only respond to </a:t>
            </a:r>
            <a:r>
              <a:rPr lang="en-US" dirty="0" smtClean="0"/>
              <a:t>requests</a:t>
            </a:r>
            <a:endParaRPr lang="en-US" dirty="0"/>
          </a:p>
          <a:p>
            <a:r>
              <a:rPr lang="en-US" dirty="0" smtClean="0"/>
              <a:t>Inform </a:t>
            </a:r>
            <a:r>
              <a:rPr lang="en-US" dirty="0"/>
              <a:t>parents about the policy and practices affecting youth </a:t>
            </a:r>
            <a:r>
              <a:rPr lang="en-US" dirty="0" smtClean="0"/>
              <a:t>ministry</a:t>
            </a:r>
            <a:endParaRPr lang="en-US" dirty="0"/>
          </a:p>
          <a:p>
            <a:r>
              <a:rPr lang="en-US" dirty="0" smtClean="0"/>
              <a:t>Separate </a:t>
            </a:r>
            <a:r>
              <a:rPr lang="en-US" dirty="0"/>
              <a:t>personal and professional communications (e.g. Facebook, email, etc</a:t>
            </a:r>
            <a:r>
              <a:rPr lang="en-US" dirty="0" smtClean="0"/>
              <a:t>.)</a:t>
            </a:r>
            <a:endParaRPr lang="en-US" dirty="0"/>
          </a:p>
          <a:p>
            <a:r>
              <a:rPr lang="en-US" dirty="0" smtClean="0"/>
              <a:t>Do </a:t>
            </a:r>
            <a:r>
              <a:rPr lang="en-US" dirty="0"/>
              <a:t>not post photos of someone without their </a:t>
            </a:r>
            <a:r>
              <a:rPr lang="en-US" dirty="0" smtClean="0"/>
              <a:t>permission</a:t>
            </a:r>
            <a:endParaRPr lang="en-US" dirty="0"/>
          </a:p>
          <a:p>
            <a:r>
              <a:rPr lang="en-US" dirty="0" smtClean="0"/>
              <a:t>Do </a:t>
            </a:r>
            <a:r>
              <a:rPr lang="en-US" dirty="0"/>
              <a:t>not post photos of children due to risk of photos being misused by </a:t>
            </a:r>
            <a:r>
              <a:rPr lang="en-US" dirty="0" smtClean="0"/>
              <a:t>predators</a:t>
            </a:r>
            <a:endParaRPr lang="en-US" dirty="0"/>
          </a:p>
        </p:txBody>
      </p:sp>
    </p:spTree>
    <p:extLst>
      <p:ext uri="{BB962C8B-B14F-4D97-AF65-F5344CB8AC3E}">
        <p14:creationId xmlns:p14="http://schemas.microsoft.com/office/powerpoint/2010/main" val="19084255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Social Media</a:t>
            </a:r>
            <a:endParaRPr lang="en-US" b="1" dirty="0">
              <a:latin typeface="+mn-lt"/>
            </a:endParaRPr>
          </a:p>
        </p:txBody>
      </p:sp>
      <p:sp>
        <p:nvSpPr>
          <p:cNvPr id="3" name="Content Placeholder 2"/>
          <p:cNvSpPr>
            <a:spLocks noGrp="1"/>
          </p:cNvSpPr>
          <p:nvPr>
            <p:ph idx="1"/>
          </p:nvPr>
        </p:nvSpPr>
        <p:spPr>
          <a:xfrm>
            <a:off x="762000" y="1357540"/>
            <a:ext cx="10515600" cy="4351338"/>
          </a:xfrm>
        </p:spPr>
        <p:txBody>
          <a:bodyPr>
            <a:normAutofit fontScale="92500" lnSpcReduction="20000"/>
          </a:bodyPr>
          <a:lstStyle/>
          <a:p>
            <a:pPr marL="0" indent="0">
              <a:buNone/>
            </a:pPr>
            <a:r>
              <a:rPr lang="en-US" b="1" dirty="0" smtClean="0"/>
              <a:t>Things </a:t>
            </a:r>
            <a:r>
              <a:rPr lang="en-US" b="1" dirty="0"/>
              <a:t>to think about:</a:t>
            </a:r>
          </a:p>
          <a:p>
            <a:r>
              <a:rPr lang="en-US" dirty="0" smtClean="0"/>
              <a:t>“</a:t>
            </a:r>
            <a:r>
              <a:rPr lang="en-US" dirty="0"/>
              <a:t>I don’t post anything on my Facebook that </a:t>
            </a:r>
            <a:r>
              <a:rPr lang="en-US" dirty="0" smtClean="0"/>
              <a:t>my superior </a:t>
            </a:r>
            <a:r>
              <a:rPr lang="en-US" dirty="0"/>
              <a:t>or my mother can’t see.”</a:t>
            </a:r>
          </a:p>
          <a:p>
            <a:r>
              <a:rPr lang="en-US" dirty="0" smtClean="0"/>
              <a:t>Facebook </a:t>
            </a:r>
            <a:r>
              <a:rPr lang="en-US" dirty="0"/>
              <a:t>(Twitter, LinkedIn, etc.) is </a:t>
            </a:r>
            <a:r>
              <a:rPr lang="en-US" dirty="0" smtClean="0"/>
              <a:t>forever</a:t>
            </a:r>
            <a:endParaRPr lang="en-US" dirty="0"/>
          </a:p>
          <a:p>
            <a:r>
              <a:rPr lang="en-US" b="1" dirty="0" smtClean="0"/>
              <a:t>Nothing</a:t>
            </a:r>
            <a:r>
              <a:rPr lang="en-US" dirty="0" smtClean="0"/>
              <a:t> </a:t>
            </a:r>
            <a:r>
              <a:rPr lang="en-US" dirty="0"/>
              <a:t>is confidential or </a:t>
            </a:r>
            <a:r>
              <a:rPr lang="en-US" dirty="0" smtClean="0"/>
              <a:t>private</a:t>
            </a:r>
            <a:endParaRPr lang="en-US" dirty="0"/>
          </a:p>
          <a:p>
            <a:pPr marL="0" indent="0">
              <a:buNone/>
            </a:pPr>
            <a:endParaRPr lang="en-US" dirty="0" smtClean="0"/>
          </a:p>
          <a:p>
            <a:pPr marL="0" indent="0">
              <a:buNone/>
            </a:pPr>
            <a:r>
              <a:rPr lang="en-US" b="1" dirty="0" smtClean="0"/>
              <a:t>When </a:t>
            </a:r>
            <a:r>
              <a:rPr lang="en-US" b="1" dirty="0"/>
              <a:t>you are considering using social media in ministry:</a:t>
            </a:r>
          </a:p>
          <a:p>
            <a:r>
              <a:rPr lang="en-US" dirty="0" smtClean="0"/>
              <a:t>What </a:t>
            </a:r>
            <a:r>
              <a:rPr lang="en-US" dirty="0"/>
              <a:t>is the purpose of your use of a specific technology?</a:t>
            </a:r>
          </a:p>
          <a:p>
            <a:r>
              <a:rPr lang="en-US" dirty="0" smtClean="0"/>
              <a:t>How </a:t>
            </a:r>
            <a:r>
              <a:rPr lang="en-US" dirty="0"/>
              <a:t>does it enhance your ministry or teaching?</a:t>
            </a:r>
          </a:p>
          <a:p>
            <a:r>
              <a:rPr lang="en-US" dirty="0" smtClean="0"/>
              <a:t>How </a:t>
            </a:r>
            <a:r>
              <a:rPr lang="en-US" dirty="0"/>
              <a:t>can you ensure transparency in your usage?</a:t>
            </a:r>
          </a:p>
          <a:p>
            <a:r>
              <a:rPr lang="en-US" dirty="0" smtClean="0"/>
              <a:t>How </a:t>
            </a:r>
            <a:r>
              <a:rPr lang="en-US" dirty="0"/>
              <a:t>can you avoid boundary violations?</a:t>
            </a:r>
          </a:p>
        </p:txBody>
      </p:sp>
    </p:spTree>
    <p:extLst>
      <p:ext uri="{BB962C8B-B14F-4D97-AF65-F5344CB8AC3E}">
        <p14:creationId xmlns:p14="http://schemas.microsoft.com/office/powerpoint/2010/main" val="1572765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A592A-7749-4B7C-AF69-B81E20FA02E9}"/>
              </a:ext>
            </a:extLst>
          </p:cNvPr>
          <p:cNvSpPr>
            <a:spLocks noGrp="1"/>
          </p:cNvSpPr>
          <p:nvPr>
            <p:ph type="title"/>
          </p:nvPr>
        </p:nvSpPr>
        <p:spPr/>
        <p:txBody>
          <a:bodyPr/>
          <a:lstStyle/>
          <a:p>
            <a:r>
              <a:rPr lang="en-US" b="1" dirty="0">
                <a:latin typeface="+mn-lt"/>
              </a:rPr>
              <a:t>Why Do We Have </a:t>
            </a:r>
            <a:r>
              <a:rPr lang="en-US" b="1" dirty="0" smtClean="0">
                <a:latin typeface="+mn-lt"/>
              </a:rPr>
              <a:t>Boundaries?</a:t>
            </a:r>
            <a:endParaRPr lang="en-US" b="1" dirty="0">
              <a:latin typeface="+mn-lt"/>
            </a:endParaRPr>
          </a:p>
        </p:txBody>
      </p:sp>
      <p:sp>
        <p:nvSpPr>
          <p:cNvPr id="3" name="Content Placeholder 2">
            <a:extLst>
              <a:ext uri="{FF2B5EF4-FFF2-40B4-BE49-F238E27FC236}">
                <a16:creationId xmlns:a16="http://schemas.microsoft.com/office/drawing/2014/main" id="{121391CD-BD0E-431D-AF43-CE6874A92AB4}"/>
              </a:ext>
            </a:extLst>
          </p:cNvPr>
          <p:cNvSpPr>
            <a:spLocks noGrp="1"/>
          </p:cNvSpPr>
          <p:nvPr>
            <p:ph idx="1"/>
          </p:nvPr>
        </p:nvSpPr>
        <p:spPr/>
        <p:txBody>
          <a:bodyPr>
            <a:normAutofit fontScale="85000" lnSpcReduction="20000"/>
          </a:bodyPr>
          <a:lstStyle/>
          <a:p>
            <a:pPr marL="0" indent="0">
              <a:buNone/>
            </a:pPr>
            <a:r>
              <a:rPr lang="en-US" dirty="0" smtClean="0"/>
              <a:t>They help us maintain clear professional relationships.</a:t>
            </a:r>
          </a:p>
          <a:p>
            <a:r>
              <a:rPr lang="en-US" dirty="0" smtClean="0"/>
              <a:t>They are guidelines that help us know when and when not to participate in a given activity, especially if we have more power.</a:t>
            </a:r>
          </a:p>
          <a:p>
            <a:r>
              <a:rPr lang="en-US" dirty="0" smtClean="0"/>
              <a:t>They are intended to free us in our work as spiritual leaders.</a:t>
            </a:r>
          </a:p>
          <a:p>
            <a:r>
              <a:rPr lang="en-US" dirty="0" smtClean="0"/>
              <a:t>They help us keep perspective when people’s problems seem overwhelming.</a:t>
            </a:r>
          </a:p>
          <a:p>
            <a:r>
              <a:rPr lang="en-US" dirty="0" smtClean="0"/>
              <a:t>They signal to others that it is safe to trust us.</a:t>
            </a:r>
          </a:p>
          <a:p>
            <a:r>
              <a:rPr lang="en-US" dirty="0" smtClean="0"/>
              <a:t>They protect congregants/students from abuse of power. Our “power” is derived from our ordination as a spiritual leader, and our resources. Being an adult, and the very act of ordination, sets us apart as seeming to have “more power”.</a:t>
            </a:r>
          </a:p>
          <a:p>
            <a:pPr marL="0" indent="0">
              <a:buNone/>
            </a:pPr>
            <a:r>
              <a:rPr lang="en-US" dirty="0" smtClean="0"/>
              <a:t>What boundaries are NOT</a:t>
            </a:r>
          </a:p>
          <a:p>
            <a:r>
              <a:rPr lang="en-US" dirty="0" smtClean="0"/>
              <a:t>They are NOT clear rules about where and when we can be friendly.</a:t>
            </a:r>
          </a:p>
          <a:p>
            <a:r>
              <a:rPr lang="en-US" dirty="0" smtClean="0"/>
              <a:t>They are NOT blocks to authenticity and friendliness.</a:t>
            </a:r>
            <a:endParaRPr lang="en-US" dirty="0"/>
          </a:p>
        </p:txBody>
      </p:sp>
    </p:spTree>
    <p:extLst>
      <p:ext uri="{BB962C8B-B14F-4D97-AF65-F5344CB8AC3E}">
        <p14:creationId xmlns:p14="http://schemas.microsoft.com/office/powerpoint/2010/main" val="30401171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Protecting Children (and those who work with children)</a:t>
            </a:r>
            <a:endParaRPr lang="en-US" b="1" dirty="0">
              <a:latin typeface="+mn-lt"/>
            </a:endParaRPr>
          </a:p>
        </p:txBody>
      </p:sp>
      <p:sp>
        <p:nvSpPr>
          <p:cNvPr id="3" name="Content Placeholder 2"/>
          <p:cNvSpPr>
            <a:spLocks noGrp="1"/>
          </p:cNvSpPr>
          <p:nvPr>
            <p:ph idx="1"/>
          </p:nvPr>
        </p:nvSpPr>
        <p:spPr>
          <a:xfrm>
            <a:off x="838200" y="1628776"/>
            <a:ext cx="10515600" cy="4351338"/>
          </a:xfrm>
        </p:spPr>
        <p:txBody>
          <a:bodyPr>
            <a:normAutofit fontScale="62500" lnSpcReduction="20000"/>
          </a:bodyPr>
          <a:lstStyle/>
          <a:p>
            <a:pPr marL="0" indent="0">
              <a:buNone/>
            </a:pPr>
            <a:r>
              <a:rPr lang="en-US" b="1" dirty="0"/>
              <a:t>Effects of Child Abuse </a:t>
            </a:r>
            <a:endParaRPr lang="en-US" b="1" dirty="0" smtClean="0"/>
          </a:p>
          <a:p>
            <a:pPr marL="0" indent="0">
              <a:buNone/>
            </a:pPr>
            <a:r>
              <a:rPr lang="en-US" dirty="0" smtClean="0"/>
              <a:t>“</a:t>
            </a:r>
            <a:r>
              <a:rPr lang="en-US" dirty="0"/>
              <a:t>Studies have shown that abuse and neglect may negatively affect children’s physical, cognitive, emotional, and social development, resulting in aggressiveness, anxiousness, the inability to control emotions, depression, and learning difficulties, among other problems.” (from AWANA Child Protection Policy Training) </a:t>
            </a:r>
            <a:endParaRPr lang="en-US" dirty="0" smtClean="0"/>
          </a:p>
          <a:p>
            <a:pPr marL="0" indent="0">
              <a:lnSpc>
                <a:spcPct val="120000"/>
              </a:lnSpc>
              <a:spcBef>
                <a:spcPts val="0"/>
              </a:spcBef>
              <a:buNone/>
            </a:pPr>
            <a:r>
              <a:rPr lang="en-US" dirty="0" smtClean="0"/>
              <a:t>Victims </a:t>
            </a:r>
            <a:r>
              <a:rPr lang="en-US" dirty="0"/>
              <a:t>of child abuse often suffer from: </a:t>
            </a:r>
            <a:endParaRPr lang="en-US" dirty="0" smtClean="0"/>
          </a:p>
          <a:p>
            <a:pPr>
              <a:lnSpc>
                <a:spcPct val="120000"/>
              </a:lnSpc>
              <a:spcBef>
                <a:spcPts val="0"/>
              </a:spcBef>
            </a:pPr>
            <a:r>
              <a:rPr lang="en-US" dirty="0" smtClean="0"/>
              <a:t>Inability </a:t>
            </a:r>
            <a:r>
              <a:rPr lang="en-US" dirty="0"/>
              <a:t>to trust, which leads to problems in relationships </a:t>
            </a:r>
            <a:endParaRPr lang="en-US" dirty="0" smtClean="0"/>
          </a:p>
          <a:p>
            <a:pPr>
              <a:lnSpc>
                <a:spcPct val="120000"/>
              </a:lnSpc>
              <a:spcBef>
                <a:spcPts val="0"/>
              </a:spcBef>
            </a:pPr>
            <a:r>
              <a:rPr lang="en-US" dirty="0" smtClean="0"/>
              <a:t>Feelings </a:t>
            </a:r>
            <a:r>
              <a:rPr lang="en-US" dirty="0"/>
              <a:t>of guilt, anger, and low self-esteem </a:t>
            </a:r>
            <a:endParaRPr lang="en-US" dirty="0" smtClean="0"/>
          </a:p>
          <a:p>
            <a:pPr>
              <a:lnSpc>
                <a:spcPct val="120000"/>
              </a:lnSpc>
              <a:spcBef>
                <a:spcPts val="0"/>
              </a:spcBef>
            </a:pPr>
            <a:r>
              <a:rPr lang="en-US" dirty="0" smtClean="0"/>
              <a:t>A </a:t>
            </a:r>
            <a:r>
              <a:rPr lang="en-US" dirty="0"/>
              <a:t>tendency toward alcohol and drug abuse </a:t>
            </a:r>
            <a:endParaRPr lang="en-US" dirty="0" smtClean="0"/>
          </a:p>
          <a:p>
            <a:pPr>
              <a:lnSpc>
                <a:spcPct val="120000"/>
              </a:lnSpc>
              <a:spcBef>
                <a:spcPts val="0"/>
              </a:spcBef>
            </a:pPr>
            <a:r>
              <a:rPr lang="en-US" dirty="0" smtClean="0"/>
              <a:t>Eating </a:t>
            </a:r>
            <a:r>
              <a:rPr lang="en-US" dirty="0"/>
              <a:t>disorders </a:t>
            </a:r>
            <a:endParaRPr lang="en-US" dirty="0" smtClean="0"/>
          </a:p>
          <a:p>
            <a:pPr>
              <a:lnSpc>
                <a:spcPct val="120000"/>
              </a:lnSpc>
              <a:spcBef>
                <a:spcPts val="0"/>
              </a:spcBef>
            </a:pPr>
            <a:r>
              <a:rPr lang="en-US" dirty="0" smtClean="0"/>
              <a:t>Suicidal </a:t>
            </a:r>
            <a:r>
              <a:rPr lang="en-US" dirty="0"/>
              <a:t>thoughts and suicide These effects continue long after the abuse has stopped, even into adulthood. </a:t>
            </a:r>
            <a:endParaRPr lang="en-US" dirty="0" smtClean="0"/>
          </a:p>
          <a:p>
            <a:pPr marL="0" indent="0">
              <a:lnSpc>
                <a:spcPct val="120000"/>
              </a:lnSpc>
              <a:spcBef>
                <a:spcPts val="0"/>
              </a:spcBef>
              <a:buNone/>
            </a:pPr>
            <a:r>
              <a:rPr lang="en-US" dirty="0" smtClean="0"/>
              <a:t>Victims </a:t>
            </a:r>
            <a:r>
              <a:rPr lang="en-US" dirty="0"/>
              <a:t>of child abuse also tend to: </a:t>
            </a:r>
            <a:endParaRPr lang="en-US" dirty="0" smtClean="0"/>
          </a:p>
          <a:p>
            <a:pPr>
              <a:lnSpc>
                <a:spcPct val="120000"/>
              </a:lnSpc>
              <a:spcBef>
                <a:spcPts val="0"/>
              </a:spcBef>
            </a:pPr>
            <a:r>
              <a:rPr lang="en-US" dirty="0" smtClean="0"/>
              <a:t>Engage </a:t>
            </a:r>
            <a:r>
              <a:rPr lang="en-US" dirty="0"/>
              <a:t>in criminal activity at a higher rate than the general population. </a:t>
            </a:r>
            <a:endParaRPr lang="en-US" dirty="0" smtClean="0"/>
          </a:p>
          <a:p>
            <a:pPr>
              <a:lnSpc>
                <a:spcPct val="120000"/>
              </a:lnSpc>
              <a:spcBef>
                <a:spcPts val="0"/>
              </a:spcBef>
            </a:pPr>
            <a:r>
              <a:rPr lang="en-US" dirty="0" smtClean="0"/>
              <a:t>More </a:t>
            </a:r>
            <a:r>
              <a:rPr lang="en-US" dirty="0"/>
              <a:t>likely than others to engage in risky sexual behavior. </a:t>
            </a:r>
            <a:endParaRPr lang="en-US" dirty="0" smtClean="0"/>
          </a:p>
          <a:p>
            <a:pPr>
              <a:lnSpc>
                <a:spcPct val="120000"/>
              </a:lnSpc>
              <a:spcBef>
                <a:spcPts val="0"/>
              </a:spcBef>
            </a:pPr>
            <a:endParaRPr lang="en-US" dirty="0"/>
          </a:p>
          <a:p>
            <a:pPr marL="0" indent="0">
              <a:lnSpc>
                <a:spcPct val="120000"/>
              </a:lnSpc>
              <a:spcBef>
                <a:spcPts val="0"/>
              </a:spcBef>
              <a:buNone/>
            </a:pPr>
            <a:r>
              <a:rPr lang="en-US" dirty="0" smtClean="0"/>
              <a:t>However</a:t>
            </a:r>
            <a:r>
              <a:rPr lang="en-US" dirty="0"/>
              <a:t>, the greatest loss to society comes from lost innocence, lost joy, lost hope, and lost potential. In the life of a child, it may mean loss of faith and trust in God. </a:t>
            </a:r>
            <a:endParaRPr lang="en-US" b="1" dirty="0"/>
          </a:p>
        </p:txBody>
      </p:sp>
    </p:spTree>
    <p:extLst>
      <p:ext uri="{BB962C8B-B14F-4D97-AF65-F5344CB8AC3E}">
        <p14:creationId xmlns:p14="http://schemas.microsoft.com/office/powerpoint/2010/main" val="3860433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Protecting Children (and those who work with children)</a:t>
            </a:r>
            <a:endParaRPr lang="en-US" b="1" dirty="0">
              <a:latin typeface="+mn-lt"/>
            </a:endParaRPr>
          </a:p>
        </p:txBody>
      </p:sp>
      <p:sp>
        <p:nvSpPr>
          <p:cNvPr id="3" name="Content Placeholder 2"/>
          <p:cNvSpPr>
            <a:spLocks noGrp="1"/>
          </p:cNvSpPr>
          <p:nvPr>
            <p:ph idx="1"/>
          </p:nvPr>
        </p:nvSpPr>
        <p:spPr>
          <a:xfrm>
            <a:off x="838200" y="1628776"/>
            <a:ext cx="10515600" cy="4351338"/>
          </a:xfrm>
        </p:spPr>
        <p:txBody>
          <a:bodyPr>
            <a:normAutofit fontScale="70000" lnSpcReduction="20000"/>
          </a:bodyPr>
          <a:lstStyle/>
          <a:p>
            <a:pPr marL="0" indent="0">
              <a:buNone/>
            </a:pPr>
            <a:r>
              <a:rPr lang="en-US" b="1" dirty="0" smtClean="0"/>
              <a:t>Types </a:t>
            </a:r>
            <a:r>
              <a:rPr lang="en-US" b="1" dirty="0"/>
              <a:t>of Abuse </a:t>
            </a:r>
            <a:endParaRPr lang="en-US" b="1" dirty="0" smtClean="0"/>
          </a:p>
          <a:p>
            <a:r>
              <a:rPr lang="en-US" dirty="0" smtClean="0"/>
              <a:t>Physical </a:t>
            </a:r>
            <a:r>
              <a:rPr lang="en-US" dirty="0"/>
              <a:t>Abuse—includes bodily harm or injury caused by blows or harmful substances, as well as exposure to unreasonable risk of harm or injury. </a:t>
            </a:r>
            <a:endParaRPr lang="en-US" dirty="0" smtClean="0"/>
          </a:p>
          <a:p>
            <a:r>
              <a:rPr lang="en-US" dirty="0" smtClean="0"/>
              <a:t>Emotional </a:t>
            </a:r>
            <a:r>
              <a:rPr lang="en-US" dirty="0"/>
              <a:t>and Psychological Maltreatment—attacks a child’s self-image, often through labels and ridicule. </a:t>
            </a:r>
            <a:endParaRPr lang="en-US" dirty="0" smtClean="0"/>
          </a:p>
          <a:p>
            <a:r>
              <a:rPr lang="en-US" dirty="0" smtClean="0"/>
              <a:t>Neglect—is </a:t>
            </a:r>
            <a:r>
              <a:rPr lang="en-US" dirty="0"/>
              <a:t>the failure to provide for a child’s physical, medical, emotional, and safety needs. </a:t>
            </a:r>
            <a:endParaRPr lang="en-US" dirty="0" smtClean="0"/>
          </a:p>
          <a:p>
            <a:r>
              <a:rPr lang="en-US" dirty="0" smtClean="0"/>
              <a:t>Sexual </a:t>
            </a:r>
            <a:r>
              <a:rPr lang="en-US" dirty="0"/>
              <a:t>Abuse—can occur through showing and communicating as well as through </a:t>
            </a:r>
            <a:r>
              <a:rPr lang="en-US" dirty="0" smtClean="0"/>
              <a:t>any physical contact. </a:t>
            </a:r>
            <a:r>
              <a:rPr lang="en-US" dirty="0"/>
              <a:t>Not only forced activity, but also permission and persuasion, can be abusive. </a:t>
            </a:r>
            <a:endParaRPr lang="en-US" dirty="0" smtClean="0"/>
          </a:p>
          <a:p>
            <a:r>
              <a:rPr lang="en-US" dirty="0" smtClean="0"/>
              <a:t>Non-contact </a:t>
            </a:r>
            <a:r>
              <a:rPr lang="en-US" dirty="0"/>
              <a:t>sexual abuse offenses include: </a:t>
            </a:r>
            <a:r>
              <a:rPr lang="en-US" dirty="0" smtClean="0"/>
              <a:t>Indecent exposure/exhibitionism, </a:t>
            </a:r>
            <a:r>
              <a:rPr lang="en-US" dirty="0"/>
              <a:t>Exposing </a:t>
            </a:r>
            <a:r>
              <a:rPr lang="en-US" dirty="0" smtClean="0"/>
              <a:t>children to </a:t>
            </a:r>
            <a:r>
              <a:rPr lang="en-US" dirty="0"/>
              <a:t>pornographic </a:t>
            </a:r>
            <a:r>
              <a:rPr lang="en-US" dirty="0" smtClean="0"/>
              <a:t>material, </a:t>
            </a:r>
            <a:r>
              <a:rPr lang="en-US" dirty="0"/>
              <a:t>Deliberately exposing </a:t>
            </a:r>
            <a:r>
              <a:rPr lang="en-US" dirty="0" smtClean="0"/>
              <a:t>a child to </a:t>
            </a:r>
            <a:r>
              <a:rPr lang="en-US" dirty="0"/>
              <a:t>the act of sexual </a:t>
            </a:r>
            <a:r>
              <a:rPr lang="en-US" dirty="0" smtClean="0"/>
              <a:t>intercourse, </a:t>
            </a:r>
            <a:r>
              <a:rPr lang="en-US" dirty="0"/>
              <a:t>Masturbation in front of a child </a:t>
            </a:r>
            <a:endParaRPr lang="en-US" dirty="0" smtClean="0"/>
          </a:p>
          <a:p>
            <a:r>
              <a:rPr lang="en-US" dirty="0" smtClean="0"/>
              <a:t>Contact </a:t>
            </a:r>
            <a:r>
              <a:rPr lang="en-US" dirty="0"/>
              <a:t>sexual offenses include: </a:t>
            </a:r>
            <a:r>
              <a:rPr lang="en-US" dirty="0" smtClean="0"/>
              <a:t>Fondling, </a:t>
            </a:r>
            <a:r>
              <a:rPr lang="en-US" dirty="0"/>
              <a:t>Making a child touch an adult sexual organ(s</a:t>
            </a:r>
            <a:r>
              <a:rPr lang="en-US" dirty="0" smtClean="0"/>
              <a:t>), </a:t>
            </a:r>
            <a:r>
              <a:rPr lang="en-US" dirty="0"/>
              <a:t>Any penetration of a child’s vagina or anus by an object that doesn’t have a medical purpose </a:t>
            </a:r>
            <a:endParaRPr lang="en-US" dirty="0" smtClean="0"/>
          </a:p>
          <a:p>
            <a:r>
              <a:rPr lang="en-US" dirty="0" smtClean="0"/>
              <a:t>Other </a:t>
            </a:r>
            <a:r>
              <a:rPr lang="en-US" dirty="0"/>
              <a:t>types of </a:t>
            </a:r>
            <a:r>
              <a:rPr lang="en-US" dirty="0" smtClean="0"/>
              <a:t>abuse— </a:t>
            </a:r>
            <a:r>
              <a:rPr lang="en-US" dirty="0"/>
              <a:t>abandonment and threats of harm. </a:t>
            </a:r>
            <a:endParaRPr lang="en-US" b="1" dirty="0"/>
          </a:p>
        </p:txBody>
      </p:sp>
    </p:spTree>
    <p:extLst>
      <p:ext uri="{BB962C8B-B14F-4D97-AF65-F5344CB8AC3E}">
        <p14:creationId xmlns:p14="http://schemas.microsoft.com/office/powerpoint/2010/main" val="18063550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Protecting Children (and those who work with children)</a:t>
            </a:r>
            <a:endParaRPr lang="en-US" b="1" dirty="0">
              <a:latin typeface="+mn-lt"/>
            </a:endParaRPr>
          </a:p>
        </p:txBody>
      </p:sp>
      <p:sp>
        <p:nvSpPr>
          <p:cNvPr id="3" name="Content Placeholder 2"/>
          <p:cNvSpPr>
            <a:spLocks noGrp="1"/>
          </p:cNvSpPr>
          <p:nvPr>
            <p:ph idx="1"/>
          </p:nvPr>
        </p:nvSpPr>
        <p:spPr>
          <a:xfrm>
            <a:off x="838200" y="1628776"/>
            <a:ext cx="10515600" cy="4351338"/>
          </a:xfrm>
        </p:spPr>
        <p:txBody>
          <a:bodyPr>
            <a:noAutofit/>
          </a:bodyPr>
          <a:lstStyle/>
          <a:p>
            <a:pPr marL="0" indent="0">
              <a:buNone/>
            </a:pPr>
            <a:r>
              <a:rPr lang="en-US" sz="2000" b="1" dirty="0"/>
              <a:t>Did You Know? </a:t>
            </a:r>
            <a:endParaRPr lang="en-US" sz="2000" b="1" dirty="0" smtClean="0"/>
          </a:p>
          <a:p>
            <a:r>
              <a:rPr lang="en-US" sz="2400" dirty="0" smtClean="0"/>
              <a:t>Most </a:t>
            </a:r>
            <a:r>
              <a:rPr lang="en-US" sz="2400" dirty="0"/>
              <a:t>children are abused by people they know. </a:t>
            </a:r>
            <a:endParaRPr lang="en-US" sz="2400" dirty="0" smtClean="0"/>
          </a:p>
          <a:p>
            <a:r>
              <a:rPr lang="en-US" sz="2400" dirty="0" smtClean="0"/>
              <a:t>Many </a:t>
            </a:r>
            <a:r>
              <a:rPr lang="en-US" sz="2400" dirty="0"/>
              <a:t>people are afraid of reporting sexual abuse. </a:t>
            </a:r>
            <a:endParaRPr lang="en-US" sz="2400" dirty="0" smtClean="0"/>
          </a:p>
          <a:p>
            <a:r>
              <a:rPr lang="en-US" sz="2400" dirty="0" smtClean="0"/>
              <a:t>Most </a:t>
            </a:r>
            <a:r>
              <a:rPr lang="en-US" sz="2400" dirty="0"/>
              <a:t>sexual abuse is probably never reported to authorities. </a:t>
            </a:r>
            <a:endParaRPr lang="en-US" sz="2400" dirty="0" smtClean="0"/>
          </a:p>
          <a:p>
            <a:r>
              <a:rPr lang="en-US" sz="2400" dirty="0" smtClean="0"/>
              <a:t>Possibly </a:t>
            </a:r>
            <a:r>
              <a:rPr lang="en-US" sz="2400" dirty="0"/>
              <a:t>one in three cases of child sexual abuse is not remembered by the adults who experienced the abuse as a child. The younger the child at the time of the abuse and the closer the relationship to the abuser, the less likely the individual as an adult, will remember the abuse. </a:t>
            </a:r>
            <a:endParaRPr lang="en-US" sz="2400" dirty="0" smtClean="0"/>
          </a:p>
          <a:p>
            <a:r>
              <a:rPr lang="en-US" sz="2400" dirty="0" smtClean="0"/>
              <a:t>Other </a:t>
            </a:r>
            <a:r>
              <a:rPr lang="en-US" sz="2400" dirty="0"/>
              <a:t>children are often the perpetrators of child abuse, especially it they have been abused themselves</a:t>
            </a:r>
            <a:r>
              <a:rPr lang="en-US" sz="2000" dirty="0"/>
              <a:t>. </a:t>
            </a:r>
            <a:endParaRPr lang="en-US" sz="1800" b="1" dirty="0"/>
          </a:p>
        </p:txBody>
      </p:sp>
    </p:spTree>
    <p:extLst>
      <p:ext uri="{BB962C8B-B14F-4D97-AF65-F5344CB8AC3E}">
        <p14:creationId xmlns:p14="http://schemas.microsoft.com/office/powerpoint/2010/main" val="41545267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Protecting Children (and those who work with children)</a:t>
            </a:r>
            <a:endParaRPr lang="en-US" b="1" dirty="0">
              <a:latin typeface="+mn-lt"/>
            </a:endParaRPr>
          </a:p>
        </p:txBody>
      </p:sp>
      <p:sp>
        <p:nvSpPr>
          <p:cNvPr id="3" name="Content Placeholder 2"/>
          <p:cNvSpPr>
            <a:spLocks noGrp="1"/>
          </p:cNvSpPr>
          <p:nvPr>
            <p:ph idx="1"/>
          </p:nvPr>
        </p:nvSpPr>
        <p:spPr>
          <a:xfrm>
            <a:off x="838200" y="1628776"/>
            <a:ext cx="10515600" cy="4351338"/>
          </a:xfrm>
        </p:spPr>
        <p:txBody>
          <a:bodyPr>
            <a:normAutofit fontScale="92500" lnSpcReduction="10000"/>
          </a:bodyPr>
          <a:lstStyle/>
          <a:p>
            <a:pPr marL="0" indent="0">
              <a:buNone/>
            </a:pPr>
            <a:r>
              <a:rPr lang="en-US" b="1" dirty="0" smtClean="0"/>
              <a:t>Sexual Molestation and the Definition</a:t>
            </a:r>
          </a:p>
          <a:p>
            <a:pPr marL="0" indent="0">
              <a:buNone/>
            </a:pPr>
            <a:r>
              <a:rPr lang="en-US" dirty="0"/>
              <a:t>The precise legal definition of child sexual abuse or molestation varies from state to state, but in general includes any form of sexual contact or exploitation in which a minor is being used for the sexual stimulation of the perpetrator. In this training the terms molestation and sexual abuse will be used interchangeably. </a:t>
            </a:r>
            <a:endParaRPr lang="en-US" dirty="0" smtClean="0"/>
          </a:p>
          <a:p>
            <a:pPr marL="0" indent="0">
              <a:buNone/>
            </a:pPr>
            <a:r>
              <a:rPr lang="en-US" dirty="0"/>
              <a:t>Child sexual abuse may be violent or non-violent. All child sexual abuse is an exploitation of a child’s vulnerability and powerlessness in which the abuser is fully responsible for the actions. </a:t>
            </a:r>
            <a:r>
              <a:rPr lang="en-US" dirty="0" smtClean="0"/>
              <a:t>Child </a:t>
            </a:r>
            <a:r>
              <a:rPr lang="en-US" dirty="0"/>
              <a:t>sexual abuse or molestation is CRIMINAL BEHAVIOR that involves children in </a:t>
            </a:r>
            <a:r>
              <a:rPr lang="en-US" dirty="0" smtClean="0"/>
              <a:t>sexual </a:t>
            </a:r>
            <a:r>
              <a:rPr lang="en-US" dirty="0"/>
              <a:t>behaviors for which they are not personally, socially, and developmentally ready. </a:t>
            </a:r>
            <a:r>
              <a:rPr lang="en-US" dirty="0" smtClean="0"/>
              <a:t>This would also apply to adults who are not developmentally able to manage this dynamic.</a:t>
            </a:r>
            <a:endParaRPr lang="en-US" b="1" dirty="0"/>
          </a:p>
        </p:txBody>
      </p:sp>
    </p:spTree>
    <p:extLst>
      <p:ext uri="{BB962C8B-B14F-4D97-AF65-F5344CB8AC3E}">
        <p14:creationId xmlns:p14="http://schemas.microsoft.com/office/powerpoint/2010/main" val="35387158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Protecting Children (and those who work with children)</a:t>
            </a:r>
            <a:endParaRPr lang="en-US" b="1" dirty="0">
              <a:latin typeface="+mn-lt"/>
            </a:endParaRPr>
          </a:p>
        </p:txBody>
      </p:sp>
      <p:sp>
        <p:nvSpPr>
          <p:cNvPr id="3" name="Content Placeholder 2"/>
          <p:cNvSpPr>
            <a:spLocks noGrp="1"/>
          </p:cNvSpPr>
          <p:nvPr>
            <p:ph idx="1"/>
          </p:nvPr>
        </p:nvSpPr>
        <p:spPr>
          <a:xfrm>
            <a:off x="838200" y="1690688"/>
            <a:ext cx="10515600" cy="4351338"/>
          </a:xfrm>
        </p:spPr>
        <p:txBody>
          <a:bodyPr>
            <a:normAutofit fontScale="70000" lnSpcReduction="20000"/>
          </a:bodyPr>
          <a:lstStyle/>
          <a:p>
            <a:pPr marL="0" indent="0">
              <a:buNone/>
            </a:pPr>
            <a:r>
              <a:rPr lang="en-US" dirty="0"/>
              <a:t>A child molester is described as a person older than the victim, male or female, which experiences any type of sexual act with a child. </a:t>
            </a:r>
            <a:endParaRPr lang="en-US" dirty="0" smtClean="0"/>
          </a:p>
          <a:p>
            <a:pPr marL="0" indent="0">
              <a:buNone/>
            </a:pPr>
            <a:r>
              <a:rPr lang="en-US" dirty="0" smtClean="0"/>
              <a:t>The </a:t>
            </a:r>
            <a:r>
              <a:rPr lang="en-US" dirty="0"/>
              <a:t>majority of child molesters are male. </a:t>
            </a:r>
            <a:endParaRPr lang="en-US" dirty="0" smtClean="0"/>
          </a:p>
          <a:p>
            <a:pPr marL="0" indent="0">
              <a:buNone/>
            </a:pPr>
            <a:r>
              <a:rPr lang="en-US" dirty="0" smtClean="0"/>
              <a:t>When </a:t>
            </a:r>
            <a:r>
              <a:rPr lang="en-US" dirty="0"/>
              <a:t>young children are close in age (no more than a 3 year age span) sexual contact is called </a:t>
            </a:r>
            <a:r>
              <a:rPr lang="en-US" dirty="0" smtClean="0"/>
              <a:t>peer-to-peer </a:t>
            </a:r>
            <a:r>
              <a:rPr lang="en-US" dirty="0"/>
              <a:t>contact. In many cases this is normal childhood behavior, particularly in younger children. </a:t>
            </a:r>
            <a:endParaRPr lang="en-US" dirty="0" smtClean="0"/>
          </a:p>
          <a:p>
            <a:pPr marL="0" indent="0">
              <a:buNone/>
            </a:pPr>
            <a:r>
              <a:rPr lang="en-US" dirty="0" smtClean="0"/>
              <a:t>In </a:t>
            </a:r>
            <a:r>
              <a:rPr lang="en-US" dirty="0"/>
              <a:t>other cases, especially with more than a 3 year age difference or children that are pubescent, molestation may be involved. Any case of sexual contact, regardless of the age of the child, is to be reported to </a:t>
            </a:r>
            <a:r>
              <a:rPr lang="en-US" dirty="0" smtClean="0"/>
              <a:t>adult supervisor immediately</a:t>
            </a:r>
            <a:r>
              <a:rPr lang="en-US" dirty="0"/>
              <a:t>. He/she will make the determination of the appropriate action to take. </a:t>
            </a:r>
            <a:endParaRPr lang="en-US" dirty="0" smtClean="0"/>
          </a:p>
          <a:p>
            <a:pPr marL="0" indent="0">
              <a:buNone/>
            </a:pPr>
            <a:r>
              <a:rPr lang="en-US" dirty="0" smtClean="0"/>
              <a:t>Who </a:t>
            </a:r>
            <a:r>
              <a:rPr lang="en-US" dirty="0"/>
              <a:t>is the typical child molester? </a:t>
            </a:r>
            <a:endParaRPr lang="en-US" dirty="0" smtClean="0"/>
          </a:p>
          <a:p>
            <a:pPr marL="0" indent="0">
              <a:buNone/>
            </a:pPr>
            <a:r>
              <a:rPr lang="en-US" dirty="0" smtClean="0"/>
              <a:t>Often </a:t>
            </a:r>
            <a:r>
              <a:rPr lang="en-US" dirty="0"/>
              <a:t>camps, churches and communities fall victim to the “Stranger Danger” by believing that molesters are “dirty old men’ or “strangers in trench coats.” These stereotypes are not only inaccurate but dangerous as they allow a false sense of security. Often the public becomes obsessed with the stereotype while never suspecting the real molester may be a respected member of the church, camp staff or community. </a:t>
            </a:r>
            <a:endParaRPr lang="en-US" b="1" dirty="0"/>
          </a:p>
        </p:txBody>
      </p:sp>
    </p:spTree>
    <p:extLst>
      <p:ext uri="{BB962C8B-B14F-4D97-AF65-F5344CB8AC3E}">
        <p14:creationId xmlns:p14="http://schemas.microsoft.com/office/powerpoint/2010/main" val="21913449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Protecting Children (and those who work with children)</a:t>
            </a:r>
            <a:endParaRPr lang="en-US" b="1" dirty="0">
              <a:latin typeface="+mn-lt"/>
            </a:endParaRPr>
          </a:p>
        </p:txBody>
      </p:sp>
      <p:sp>
        <p:nvSpPr>
          <p:cNvPr id="3" name="Content Placeholder 2"/>
          <p:cNvSpPr>
            <a:spLocks noGrp="1"/>
          </p:cNvSpPr>
          <p:nvPr>
            <p:ph idx="1"/>
          </p:nvPr>
        </p:nvSpPr>
        <p:spPr>
          <a:xfrm>
            <a:off x="838200" y="1628776"/>
            <a:ext cx="10515600" cy="4351338"/>
          </a:xfrm>
        </p:spPr>
        <p:txBody>
          <a:bodyPr>
            <a:normAutofit fontScale="70000" lnSpcReduction="20000"/>
          </a:bodyPr>
          <a:lstStyle/>
          <a:p>
            <a:pPr marL="0" indent="0">
              <a:buNone/>
            </a:pPr>
            <a:r>
              <a:rPr lang="en-US" dirty="0"/>
              <a:t>Preferential Offenders </a:t>
            </a:r>
            <a:endParaRPr lang="en-US" dirty="0" smtClean="0"/>
          </a:p>
          <a:p>
            <a:r>
              <a:rPr lang="en-US" dirty="0" smtClean="0"/>
              <a:t>Have </a:t>
            </a:r>
            <a:r>
              <a:rPr lang="en-US" dirty="0"/>
              <a:t>a particular sexual preference for children of a particular age, gender or a child with specific physical characteristics. </a:t>
            </a:r>
            <a:endParaRPr lang="en-US" dirty="0" smtClean="0"/>
          </a:p>
          <a:p>
            <a:r>
              <a:rPr lang="en-US" dirty="0" smtClean="0"/>
              <a:t>Extremely </a:t>
            </a:r>
            <a:r>
              <a:rPr lang="en-US" dirty="0"/>
              <a:t>dangerous because of their predatory nature. </a:t>
            </a:r>
            <a:endParaRPr lang="en-US" dirty="0" smtClean="0"/>
          </a:p>
          <a:p>
            <a:r>
              <a:rPr lang="en-US" dirty="0" smtClean="0"/>
              <a:t>Proactive </a:t>
            </a:r>
            <a:r>
              <a:rPr lang="en-US" dirty="0"/>
              <a:t>in seeking their victim and aggressively engage in bold and repeated attempts to molest a child. </a:t>
            </a:r>
            <a:endParaRPr lang="en-US" dirty="0" smtClean="0"/>
          </a:p>
          <a:p>
            <a:r>
              <a:rPr lang="en-US" dirty="0" smtClean="0"/>
              <a:t>Invest </a:t>
            </a:r>
            <a:r>
              <a:rPr lang="en-US" dirty="0"/>
              <a:t>significant amounts of time, energy, money and other resources to fulfill their sexual desires. </a:t>
            </a:r>
            <a:endParaRPr lang="en-US" dirty="0" smtClean="0"/>
          </a:p>
          <a:p>
            <a:r>
              <a:rPr lang="en-US" dirty="0" smtClean="0"/>
              <a:t>Have </a:t>
            </a:r>
            <a:r>
              <a:rPr lang="en-US" dirty="0"/>
              <a:t>excessive interest in children, seek access to children, and frequently move to avoid capture. </a:t>
            </a:r>
            <a:endParaRPr lang="en-US" dirty="0" smtClean="0"/>
          </a:p>
          <a:p>
            <a:r>
              <a:rPr lang="en-US" dirty="0" smtClean="0"/>
              <a:t>May </a:t>
            </a:r>
            <a:r>
              <a:rPr lang="en-US" dirty="0"/>
              <a:t>maintain pornographic collections and photograph children and/or their victims. </a:t>
            </a:r>
            <a:endParaRPr lang="en-US" dirty="0" smtClean="0"/>
          </a:p>
          <a:p>
            <a:pPr marL="0" indent="0">
              <a:buNone/>
            </a:pPr>
            <a:r>
              <a:rPr lang="en-US" dirty="0"/>
              <a:t>This type of offender may appear to be the ideal children’s/youth worker. They enjoy children and socialize well among children. One preferential offender may have hundreds of victims in a lifetime. The best way to deter this kind of offender is to develop an environment that puts the offender, rather than the child at risk. A thorough screening program, proper supervision and accountability will discourage this type of offender. </a:t>
            </a:r>
            <a:endParaRPr lang="en-US" b="1" dirty="0"/>
          </a:p>
        </p:txBody>
      </p:sp>
    </p:spTree>
    <p:extLst>
      <p:ext uri="{BB962C8B-B14F-4D97-AF65-F5344CB8AC3E}">
        <p14:creationId xmlns:p14="http://schemas.microsoft.com/office/powerpoint/2010/main" val="1011687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Protecting Children (and those who work with children)</a:t>
            </a:r>
            <a:endParaRPr lang="en-US" b="1" dirty="0">
              <a:latin typeface="+mn-lt"/>
            </a:endParaRPr>
          </a:p>
        </p:txBody>
      </p:sp>
      <p:sp>
        <p:nvSpPr>
          <p:cNvPr id="3" name="Content Placeholder 2"/>
          <p:cNvSpPr>
            <a:spLocks noGrp="1"/>
          </p:cNvSpPr>
          <p:nvPr>
            <p:ph idx="1"/>
          </p:nvPr>
        </p:nvSpPr>
        <p:spPr>
          <a:xfrm>
            <a:off x="838200" y="1628776"/>
            <a:ext cx="10515600" cy="4351338"/>
          </a:xfrm>
        </p:spPr>
        <p:txBody>
          <a:bodyPr>
            <a:normAutofit fontScale="92500" lnSpcReduction="20000"/>
          </a:bodyPr>
          <a:lstStyle/>
          <a:p>
            <a:pPr marL="0" indent="0">
              <a:buNone/>
            </a:pPr>
            <a:r>
              <a:rPr lang="en-US" dirty="0"/>
              <a:t>Situational Sex Offenders </a:t>
            </a:r>
            <a:endParaRPr lang="en-US" dirty="0" smtClean="0"/>
          </a:p>
          <a:p>
            <a:pPr marL="0" indent="0">
              <a:buNone/>
            </a:pPr>
            <a:r>
              <a:rPr lang="en-US" dirty="0" smtClean="0"/>
              <a:t>Far </a:t>
            </a:r>
            <a:r>
              <a:rPr lang="en-US" dirty="0"/>
              <a:t>more situational offenders exist in society than preferential sex offenders but they have fewer victims. </a:t>
            </a:r>
            <a:endParaRPr lang="en-US" dirty="0" smtClean="0"/>
          </a:p>
          <a:p>
            <a:r>
              <a:rPr lang="en-US" dirty="0" smtClean="0"/>
              <a:t>Are </a:t>
            </a:r>
            <a:r>
              <a:rPr lang="en-US" dirty="0"/>
              <a:t>opportunists engaging in misconduct when the opportunity presents itself. </a:t>
            </a:r>
            <a:endParaRPr lang="en-US" dirty="0" smtClean="0"/>
          </a:p>
          <a:p>
            <a:r>
              <a:rPr lang="en-US" dirty="0" smtClean="0"/>
              <a:t>Are </a:t>
            </a:r>
            <a:r>
              <a:rPr lang="en-US" dirty="0"/>
              <a:t>indiscriminate concerning whom they molest and act completely on impulse. An example of a situational sex offender would be a youth worker who plans various activities for his youth. </a:t>
            </a:r>
            <a:endParaRPr lang="en-US" dirty="0" smtClean="0"/>
          </a:p>
          <a:p>
            <a:r>
              <a:rPr lang="en-US" dirty="0" smtClean="0"/>
              <a:t>To </a:t>
            </a:r>
            <a:r>
              <a:rPr lang="en-US" dirty="0"/>
              <a:t>reduce the risk of situational molestation camps must create an environment of accountability. Screening and supervision are the two key strategies to establish such an environment and, in turn reduce the risk of sexual molestation. </a:t>
            </a:r>
            <a:endParaRPr lang="en-US" b="1" dirty="0"/>
          </a:p>
        </p:txBody>
      </p:sp>
    </p:spTree>
    <p:extLst>
      <p:ext uri="{BB962C8B-B14F-4D97-AF65-F5344CB8AC3E}">
        <p14:creationId xmlns:p14="http://schemas.microsoft.com/office/powerpoint/2010/main" val="27130340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Protecting Children (and those who work with children)</a:t>
            </a:r>
            <a:endParaRPr lang="en-US" b="1" dirty="0">
              <a:latin typeface="+mn-lt"/>
            </a:endParaRPr>
          </a:p>
        </p:txBody>
      </p:sp>
      <p:sp>
        <p:nvSpPr>
          <p:cNvPr id="3" name="Content Placeholder 2"/>
          <p:cNvSpPr>
            <a:spLocks noGrp="1"/>
          </p:cNvSpPr>
          <p:nvPr>
            <p:ph idx="1"/>
          </p:nvPr>
        </p:nvSpPr>
        <p:spPr>
          <a:xfrm>
            <a:off x="838200" y="1628776"/>
            <a:ext cx="10515600" cy="4351338"/>
          </a:xfrm>
        </p:spPr>
        <p:txBody>
          <a:bodyPr>
            <a:normAutofit fontScale="77500" lnSpcReduction="20000"/>
          </a:bodyPr>
          <a:lstStyle/>
          <a:p>
            <a:pPr marL="0" indent="0">
              <a:buNone/>
            </a:pPr>
            <a:r>
              <a:rPr lang="en-US" dirty="0"/>
              <a:t>Sexual predators could employ any of the following methods or strategies to gain access to a child. </a:t>
            </a:r>
            <a:endParaRPr lang="en-US" dirty="0" smtClean="0"/>
          </a:p>
          <a:p>
            <a:r>
              <a:rPr lang="en-US" dirty="0" smtClean="0"/>
              <a:t>Seduction—The </a:t>
            </a:r>
            <a:r>
              <a:rPr lang="en-US" dirty="0"/>
              <a:t>molester usually is known to the child. He spends time with the child and normally is trusted by the child. The initial contact with the child is nonsexual but over time advances to be sexual in nature. Molesters may use pornography to lower the sexual inhibitions of the child. The abuser may also use a technique called “grooming”. </a:t>
            </a:r>
            <a:endParaRPr lang="en-US" dirty="0" smtClean="0"/>
          </a:p>
          <a:p>
            <a:pPr lvl="1"/>
            <a:r>
              <a:rPr lang="en-US" sz="2600" dirty="0" smtClean="0"/>
              <a:t>“</a:t>
            </a:r>
            <a:r>
              <a:rPr lang="en-US" sz="2600" dirty="0"/>
              <a:t>Grooming is a gradual and subtle process, and one that has extraordinary power, desensitizing the victim to increasingly inappropriate behavior while rewarding the victim for tolerance of that behavior.” (Where Wolves Wear Shepherds’ Clothing: Helping Women Survive Sexual Abuse, Diana Garland, Ph.D. LMSW-APC, ACSW, and Sheri Ferguson, LCSW, LMFT) </a:t>
            </a:r>
            <a:endParaRPr lang="en-US" sz="2600" dirty="0" smtClean="0"/>
          </a:p>
          <a:p>
            <a:r>
              <a:rPr lang="en-US" dirty="0" smtClean="0"/>
              <a:t>Trickery—Molesters </a:t>
            </a:r>
            <a:r>
              <a:rPr lang="en-US" dirty="0"/>
              <a:t>are creative in using the natural desires of a child. Children see adults as authority figures; children are naturally curious and need attention and affection. A molester may use these natural tendencies to trick the child into a situation where these molestations can occur. Molesters will isolate a child from adult supervision where they will be more vulnerable to molestation. </a:t>
            </a:r>
            <a:endParaRPr lang="en-US" b="1" dirty="0"/>
          </a:p>
        </p:txBody>
      </p:sp>
    </p:spTree>
    <p:extLst>
      <p:ext uri="{BB962C8B-B14F-4D97-AF65-F5344CB8AC3E}">
        <p14:creationId xmlns:p14="http://schemas.microsoft.com/office/powerpoint/2010/main" val="12103973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Protecting Children (and those who work with children)</a:t>
            </a:r>
            <a:endParaRPr lang="en-US" b="1" dirty="0">
              <a:latin typeface="+mn-lt"/>
            </a:endParaRPr>
          </a:p>
        </p:txBody>
      </p:sp>
      <p:sp>
        <p:nvSpPr>
          <p:cNvPr id="3" name="Content Placeholder 2"/>
          <p:cNvSpPr>
            <a:spLocks noGrp="1"/>
          </p:cNvSpPr>
          <p:nvPr>
            <p:ph idx="1"/>
          </p:nvPr>
        </p:nvSpPr>
        <p:spPr>
          <a:xfrm>
            <a:off x="838200" y="1628776"/>
            <a:ext cx="10515600" cy="4351338"/>
          </a:xfrm>
        </p:spPr>
        <p:txBody>
          <a:bodyPr>
            <a:normAutofit fontScale="92500" lnSpcReduction="20000"/>
          </a:bodyPr>
          <a:lstStyle/>
          <a:p>
            <a:pPr marL="0" indent="0">
              <a:buNone/>
            </a:pPr>
            <a:r>
              <a:rPr lang="en-US" dirty="0"/>
              <a:t>Sexual predators could employ any of the following methods or strategies to gain access to a child. </a:t>
            </a:r>
            <a:endParaRPr lang="en-US" dirty="0" smtClean="0"/>
          </a:p>
          <a:p>
            <a:r>
              <a:rPr lang="en-US" dirty="0" smtClean="0"/>
              <a:t>Force—Usually </a:t>
            </a:r>
            <a:r>
              <a:rPr lang="en-US" dirty="0"/>
              <a:t>there is little a child can do to resist force. When force is used the child rarely is acquainted with the molester. </a:t>
            </a:r>
            <a:endParaRPr lang="en-US" dirty="0" smtClean="0"/>
          </a:p>
          <a:p>
            <a:r>
              <a:rPr lang="en-US" dirty="0" smtClean="0"/>
              <a:t>Secrecy </a:t>
            </a:r>
            <a:r>
              <a:rPr lang="en-US" dirty="0"/>
              <a:t>is the common thread in these methods of operation. Secrecy is maintained by several methods they include but are not limited to: </a:t>
            </a:r>
            <a:endParaRPr lang="en-US" dirty="0" smtClean="0"/>
          </a:p>
          <a:p>
            <a:pPr lvl="1"/>
            <a:r>
              <a:rPr lang="en-US" dirty="0" smtClean="0"/>
              <a:t>Bribery—This </a:t>
            </a:r>
            <a:r>
              <a:rPr lang="en-US" dirty="0"/>
              <a:t>could include gifts, animals or any favors that interest a child. </a:t>
            </a:r>
            <a:endParaRPr lang="en-US" dirty="0" smtClean="0"/>
          </a:p>
          <a:p>
            <a:pPr lvl="1"/>
            <a:r>
              <a:rPr lang="en-US" dirty="0" smtClean="0"/>
              <a:t>Blame—The </a:t>
            </a:r>
            <a:r>
              <a:rPr lang="en-US" dirty="0"/>
              <a:t>molester tells the child they are at fault for what has happened. </a:t>
            </a:r>
            <a:endParaRPr lang="en-US" dirty="0" smtClean="0"/>
          </a:p>
          <a:p>
            <a:pPr lvl="1"/>
            <a:r>
              <a:rPr lang="en-US" dirty="0" smtClean="0"/>
              <a:t>Embarrassment—Children </a:t>
            </a:r>
            <a:r>
              <a:rPr lang="en-US" dirty="0"/>
              <a:t>realize that what has taken place is wrong. </a:t>
            </a:r>
            <a:endParaRPr lang="en-US" dirty="0" smtClean="0"/>
          </a:p>
          <a:p>
            <a:pPr lvl="1"/>
            <a:r>
              <a:rPr lang="en-US" dirty="0" smtClean="0"/>
              <a:t>Loss </a:t>
            </a:r>
            <a:r>
              <a:rPr lang="en-US" dirty="0"/>
              <a:t>of Affection—Often the molester is a person that is loved by the child. </a:t>
            </a:r>
            <a:endParaRPr lang="en-US" dirty="0" smtClean="0"/>
          </a:p>
          <a:p>
            <a:pPr lvl="1"/>
            <a:r>
              <a:rPr lang="en-US" dirty="0" smtClean="0"/>
              <a:t>Displaced </a:t>
            </a:r>
            <a:r>
              <a:rPr lang="en-US" dirty="0"/>
              <a:t>Responsibility—The child blames themselves for the molestation. </a:t>
            </a:r>
            <a:endParaRPr lang="en-US" dirty="0" smtClean="0"/>
          </a:p>
          <a:p>
            <a:pPr lvl="1"/>
            <a:r>
              <a:rPr lang="en-US" dirty="0" smtClean="0"/>
              <a:t>Threats—Molester </a:t>
            </a:r>
            <a:r>
              <a:rPr lang="en-US" dirty="0"/>
              <a:t>will threaten the child or someone in the child’s family with physical harm. </a:t>
            </a:r>
            <a:endParaRPr lang="en-US" b="1" dirty="0"/>
          </a:p>
        </p:txBody>
      </p:sp>
    </p:spTree>
    <p:extLst>
      <p:ext uri="{BB962C8B-B14F-4D97-AF65-F5344CB8AC3E}">
        <p14:creationId xmlns:p14="http://schemas.microsoft.com/office/powerpoint/2010/main" val="6170911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Protecting Children (and those who work with children)</a:t>
            </a:r>
            <a:endParaRPr lang="en-US" b="1" dirty="0">
              <a:latin typeface="+mn-lt"/>
            </a:endParaRPr>
          </a:p>
        </p:txBody>
      </p:sp>
      <p:sp>
        <p:nvSpPr>
          <p:cNvPr id="3" name="Content Placeholder 2"/>
          <p:cNvSpPr>
            <a:spLocks noGrp="1"/>
          </p:cNvSpPr>
          <p:nvPr>
            <p:ph idx="1"/>
          </p:nvPr>
        </p:nvSpPr>
        <p:spPr>
          <a:xfrm>
            <a:off x="838200" y="1628776"/>
            <a:ext cx="10515600" cy="4351338"/>
          </a:xfrm>
        </p:spPr>
        <p:txBody>
          <a:bodyPr>
            <a:normAutofit/>
          </a:bodyPr>
          <a:lstStyle/>
          <a:p>
            <a:pPr marL="0" indent="0">
              <a:buNone/>
            </a:pPr>
            <a:r>
              <a:rPr lang="en-US" dirty="0"/>
              <a:t>Signs to Watch For </a:t>
            </a:r>
            <a:endParaRPr lang="en-US" dirty="0" smtClean="0"/>
          </a:p>
          <a:p>
            <a:r>
              <a:rPr lang="en-US" dirty="0" smtClean="0"/>
              <a:t>Workers </a:t>
            </a:r>
            <a:r>
              <a:rPr lang="en-US" dirty="0"/>
              <a:t>who spend an exorbitant amount of time with kids </a:t>
            </a:r>
            <a:endParaRPr lang="en-US" dirty="0" smtClean="0"/>
          </a:p>
          <a:p>
            <a:r>
              <a:rPr lang="en-US" dirty="0" smtClean="0"/>
              <a:t>Adults </a:t>
            </a:r>
            <a:r>
              <a:rPr lang="en-US" dirty="0"/>
              <a:t>who prefer the company of children to adult relationships </a:t>
            </a:r>
            <a:endParaRPr lang="en-US" dirty="0" smtClean="0"/>
          </a:p>
          <a:p>
            <a:r>
              <a:rPr lang="en-US" dirty="0" smtClean="0"/>
              <a:t>Adult </a:t>
            </a:r>
            <a:r>
              <a:rPr lang="en-US" dirty="0"/>
              <a:t>who singles out one child for “special” attention </a:t>
            </a:r>
            <a:endParaRPr lang="en-US" dirty="0" smtClean="0"/>
          </a:p>
          <a:p>
            <a:r>
              <a:rPr lang="en-US" dirty="0" smtClean="0"/>
              <a:t>Seems </a:t>
            </a:r>
            <a:r>
              <a:rPr lang="en-US" dirty="0"/>
              <a:t>to spend money on other people’s kids </a:t>
            </a:r>
            <a:endParaRPr lang="en-US" dirty="0" smtClean="0"/>
          </a:p>
          <a:p>
            <a:r>
              <a:rPr lang="en-US" dirty="0" smtClean="0"/>
              <a:t>Owns </a:t>
            </a:r>
            <a:r>
              <a:rPr lang="en-US" dirty="0"/>
              <a:t>children’s books, games, and toys even though he/she has no children </a:t>
            </a:r>
            <a:endParaRPr lang="en-US" dirty="0" smtClean="0"/>
          </a:p>
          <a:p>
            <a:r>
              <a:rPr lang="en-US" dirty="0" smtClean="0"/>
              <a:t>Makes frequent offers to spend otherwise unsupervised time with children</a:t>
            </a:r>
            <a:endParaRPr lang="en-US" dirty="0"/>
          </a:p>
        </p:txBody>
      </p:sp>
    </p:spTree>
    <p:extLst>
      <p:ext uri="{BB962C8B-B14F-4D97-AF65-F5344CB8AC3E}">
        <p14:creationId xmlns:p14="http://schemas.microsoft.com/office/powerpoint/2010/main" val="1585763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25BD9-F664-4E3F-AA11-162858AD4040}"/>
              </a:ext>
            </a:extLst>
          </p:cNvPr>
          <p:cNvSpPr>
            <a:spLocks noGrp="1"/>
          </p:cNvSpPr>
          <p:nvPr>
            <p:ph type="title"/>
          </p:nvPr>
        </p:nvSpPr>
        <p:spPr/>
        <p:txBody>
          <a:bodyPr>
            <a:normAutofit/>
          </a:bodyPr>
          <a:lstStyle/>
          <a:p>
            <a:r>
              <a:rPr lang="en-US" b="1" dirty="0">
                <a:latin typeface="+mn-lt"/>
              </a:rPr>
              <a:t>Personal Boundaries</a:t>
            </a:r>
            <a:br>
              <a:rPr lang="en-US" b="1" dirty="0">
                <a:latin typeface="+mn-lt"/>
              </a:rPr>
            </a:br>
            <a:r>
              <a:rPr lang="en-US" b="1" dirty="0">
                <a:latin typeface="+mn-lt"/>
              </a:rPr>
              <a:t>I Am Available 24/7 (NOT!)</a:t>
            </a:r>
          </a:p>
        </p:txBody>
      </p:sp>
      <p:sp>
        <p:nvSpPr>
          <p:cNvPr id="3" name="Content Placeholder 2">
            <a:extLst>
              <a:ext uri="{FF2B5EF4-FFF2-40B4-BE49-F238E27FC236}">
                <a16:creationId xmlns:a16="http://schemas.microsoft.com/office/drawing/2014/main" id="{1C923A91-1B2D-4666-98B8-F951FA137694}"/>
              </a:ext>
            </a:extLst>
          </p:cNvPr>
          <p:cNvSpPr>
            <a:spLocks noGrp="1"/>
          </p:cNvSpPr>
          <p:nvPr>
            <p:ph idx="1"/>
          </p:nvPr>
        </p:nvSpPr>
        <p:spPr/>
        <p:txBody>
          <a:bodyPr>
            <a:normAutofit fontScale="85000" lnSpcReduction="10000"/>
          </a:bodyPr>
          <a:lstStyle/>
          <a:p>
            <a:r>
              <a:rPr lang="en-US" dirty="0" smtClean="0"/>
              <a:t>Failure </a:t>
            </a:r>
            <a:r>
              <a:rPr lang="en-US" dirty="0"/>
              <a:t>to set and maintain personal boundaries is the number one ministry problem, according to a study at Fuller Theological Seminary.</a:t>
            </a:r>
          </a:p>
          <a:p>
            <a:r>
              <a:rPr lang="en-US" dirty="0" smtClean="0">
                <a:latin typeface="Bradley Hand ITC" panose="020B0604020202020204" pitchFamily="66" charset="0"/>
              </a:rPr>
              <a:t>“</a:t>
            </a:r>
            <a:r>
              <a:rPr lang="en-US" dirty="0"/>
              <a:t>The very personal nature of ministry can lead to overload and burnout unless the minister finds practical ways to gain balance.  The concept of boundary setting is an essential idea that must be put into practice if ministers are to remain balanced and effective.”  (Rev. Dr. Raymond Pendleton, Senior Professor of Counseling, Gordon-Conwell Theological Seminary)</a:t>
            </a:r>
          </a:p>
          <a:p>
            <a:r>
              <a:rPr lang="en-US" dirty="0" smtClean="0"/>
              <a:t>Key </a:t>
            </a:r>
            <a:r>
              <a:rPr lang="en-US" dirty="0"/>
              <a:t>boundary struggle areas for most pastoral leaders revolve around ministry areas such as job description, work hours, staff issues, and expectations of others concerning both your professional AND personal life.</a:t>
            </a:r>
          </a:p>
          <a:p>
            <a:r>
              <a:rPr lang="en-US" dirty="0" smtClean="0"/>
              <a:t>“</a:t>
            </a:r>
            <a:r>
              <a:rPr lang="en-US" dirty="0"/>
              <a:t>Being a pastor or ministry worker is like being a stray dog at a whistler’s convention.” (Anonymous)  Which way do I go next?  How can I please everyone?  You can’t!</a:t>
            </a:r>
            <a:endParaRPr lang="en-US" dirty="0">
              <a:latin typeface="Bradley Hand ITC" panose="020B0604020202020204" pitchFamily="66" charset="0"/>
            </a:endParaRPr>
          </a:p>
        </p:txBody>
      </p:sp>
    </p:spTree>
    <p:extLst>
      <p:ext uri="{BB962C8B-B14F-4D97-AF65-F5344CB8AC3E}">
        <p14:creationId xmlns:p14="http://schemas.microsoft.com/office/powerpoint/2010/main" val="9939263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Protecting Children (and those who work with children)</a:t>
            </a:r>
            <a:endParaRPr lang="en-US" b="1" dirty="0">
              <a:latin typeface="+mn-lt"/>
            </a:endParaRPr>
          </a:p>
        </p:txBody>
      </p:sp>
      <p:sp>
        <p:nvSpPr>
          <p:cNvPr id="3" name="Content Placeholder 2"/>
          <p:cNvSpPr>
            <a:spLocks noGrp="1"/>
          </p:cNvSpPr>
          <p:nvPr>
            <p:ph idx="1"/>
          </p:nvPr>
        </p:nvSpPr>
        <p:spPr>
          <a:xfrm>
            <a:off x="838200" y="1628776"/>
            <a:ext cx="10515600" cy="4351338"/>
          </a:xfrm>
        </p:spPr>
        <p:txBody>
          <a:bodyPr>
            <a:noAutofit/>
          </a:bodyPr>
          <a:lstStyle/>
          <a:p>
            <a:pPr marL="0" indent="0">
              <a:buNone/>
            </a:pPr>
            <a:r>
              <a:rPr lang="en-US" sz="2000" b="1" dirty="0"/>
              <a:t>Symptoms/Signs of Sexual Abuse </a:t>
            </a:r>
            <a:r>
              <a:rPr lang="en-US" sz="2000" b="1" dirty="0" smtClean="0"/>
              <a:t>(these are of course somewhat age-dependent)</a:t>
            </a:r>
          </a:p>
          <a:p>
            <a:pPr marL="0" indent="0">
              <a:lnSpc>
                <a:spcPct val="120000"/>
              </a:lnSpc>
              <a:spcBef>
                <a:spcPts val="0"/>
              </a:spcBef>
              <a:buNone/>
            </a:pPr>
            <a:r>
              <a:rPr lang="en-US" sz="1800" dirty="0" smtClean="0"/>
              <a:t>Inappropriate interest in or knowledge of sexual acts 	Seductive behavior		</a:t>
            </a:r>
          </a:p>
          <a:p>
            <a:pPr marL="0" indent="0">
              <a:lnSpc>
                <a:spcPct val="120000"/>
              </a:lnSpc>
              <a:spcBef>
                <a:spcPts val="0"/>
              </a:spcBef>
              <a:buNone/>
            </a:pPr>
            <a:r>
              <a:rPr lang="en-US" sz="1800" dirty="0" smtClean="0"/>
              <a:t>Avoidance </a:t>
            </a:r>
            <a:r>
              <a:rPr lang="en-US" sz="1800" dirty="0"/>
              <a:t>of things related to </a:t>
            </a:r>
            <a:r>
              <a:rPr lang="en-US" sz="1800" dirty="0" smtClean="0"/>
              <a:t>sexuality			Rejection </a:t>
            </a:r>
            <a:r>
              <a:rPr lang="en-US" sz="1800" dirty="0"/>
              <a:t>of own genitals or bodies </a:t>
            </a:r>
            <a:endParaRPr lang="en-US" sz="1800" dirty="0" smtClean="0"/>
          </a:p>
          <a:p>
            <a:pPr marL="0" indent="0">
              <a:lnSpc>
                <a:spcPct val="120000"/>
              </a:lnSpc>
              <a:spcBef>
                <a:spcPts val="0"/>
              </a:spcBef>
              <a:buNone/>
            </a:pPr>
            <a:r>
              <a:rPr lang="en-US" sz="1800" dirty="0" smtClean="0"/>
              <a:t>Nightmares </a:t>
            </a:r>
            <a:r>
              <a:rPr lang="en-US" sz="1800" dirty="0"/>
              <a:t>and bed wetting </a:t>
            </a:r>
            <a:r>
              <a:rPr lang="en-US" sz="1800" dirty="0" smtClean="0"/>
              <a:t>				</a:t>
            </a:r>
            <a:r>
              <a:rPr lang="en-US" sz="1800" dirty="0"/>
              <a:t>Drastic changes in appetite </a:t>
            </a:r>
            <a:endParaRPr lang="en-US" sz="1800" dirty="0" smtClean="0"/>
          </a:p>
          <a:p>
            <a:pPr marL="0" indent="0">
              <a:lnSpc>
                <a:spcPct val="120000"/>
              </a:lnSpc>
              <a:spcBef>
                <a:spcPts val="0"/>
              </a:spcBef>
              <a:buNone/>
            </a:pPr>
            <a:r>
              <a:rPr lang="en-US" sz="1800" dirty="0" smtClean="0"/>
              <a:t>Over </a:t>
            </a:r>
            <a:r>
              <a:rPr lang="en-US" sz="1800" dirty="0"/>
              <a:t>compliance or excessive aggression </a:t>
            </a:r>
            <a:r>
              <a:rPr lang="en-US" sz="1800" dirty="0" smtClean="0"/>
              <a:t>		Fear </a:t>
            </a:r>
            <a:r>
              <a:rPr lang="en-US" sz="1800" dirty="0"/>
              <a:t>of a particular person or family member </a:t>
            </a:r>
          </a:p>
          <a:p>
            <a:pPr marL="0" indent="0">
              <a:lnSpc>
                <a:spcPct val="120000"/>
              </a:lnSpc>
              <a:spcBef>
                <a:spcPts val="0"/>
              </a:spcBef>
              <a:buNone/>
            </a:pPr>
            <a:r>
              <a:rPr lang="en-US" sz="1800" dirty="0" smtClean="0"/>
              <a:t>Withdrawal</a:t>
            </a:r>
            <a:r>
              <a:rPr lang="en-US" sz="1800" dirty="0"/>
              <a:t>, secretiveness, or depression </a:t>
            </a:r>
            <a:r>
              <a:rPr lang="en-US" sz="1800" dirty="0" smtClean="0"/>
              <a:t>		Suicidal </a:t>
            </a:r>
            <a:r>
              <a:rPr lang="en-US" sz="1800" dirty="0"/>
              <a:t>behavior </a:t>
            </a:r>
            <a:endParaRPr lang="en-US" sz="1800" dirty="0" smtClean="0"/>
          </a:p>
          <a:p>
            <a:pPr marL="0" indent="0">
              <a:lnSpc>
                <a:spcPct val="120000"/>
              </a:lnSpc>
              <a:spcBef>
                <a:spcPts val="0"/>
              </a:spcBef>
              <a:buNone/>
            </a:pPr>
            <a:r>
              <a:rPr lang="en-US" sz="1800" dirty="0" smtClean="0"/>
              <a:t>Eating </a:t>
            </a:r>
            <a:r>
              <a:rPr lang="en-US" sz="1800" dirty="0"/>
              <a:t>disorders </a:t>
            </a:r>
            <a:r>
              <a:rPr lang="en-US" sz="1800" dirty="0" smtClean="0"/>
              <a:t>					</a:t>
            </a:r>
            <a:r>
              <a:rPr lang="en-US" sz="1800" dirty="0"/>
              <a:t>Self-injury </a:t>
            </a:r>
            <a:endParaRPr lang="en-US" sz="1800" dirty="0" smtClean="0"/>
          </a:p>
          <a:p>
            <a:pPr marL="0" indent="0">
              <a:lnSpc>
                <a:spcPct val="120000"/>
              </a:lnSpc>
              <a:spcBef>
                <a:spcPts val="0"/>
              </a:spcBef>
              <a:buNone/>
            </a:pPr>
            <a:r>
              <a:rPr lang="en-US" sz="1800" dirty="0" smtClean="0"/>
              <a:t>Torn</a:t>
            </a:r>
            <a:r>
              <a:rPr lang="en-US" sz="1800" dirty="0"/>
              <a:t>, stained, or bloody underwear </a:t>
            </a:r>
            <a:r>
              <a:rPr lang="en-US" sz="1800" dirty="0" smtClean="0"/>
              <a:t>			</a:t>
            </a:r>
            <a:r>
              <a:rPr lang="en-US" sz="1800" dirty="0"/>
              <a:t>Pain or itching in the genital area </a:t>
            </a:r>
            <a:endParaRPr lang="en-US" sz="1800" dirty="0" smtClean="0"/>
          </a:p>
          <a:p>
            <a:pPr marL="0" indent="0">
              <a:lnSpc>
                <a:spcPct val="120000"/>
              </a:lnSpc>
              <a:spcBef>
                <a:spcPts val="0"/>
              </a:spcBef>
              <a:buNone/>
            </a:pPr>
            <a:r>
              <a:rPr lang="en-US" sz="1800" dirty="0" smtClean="0"/>
              <a:t>Bruises anywhere, or bruises/bleeding </a:t>
            </a:r>
            <a:r>
              <a:rPr lang="en-US" sz="1800" dirty="0"/>
              <a:t>of the genitalia </a:t>
            </a:r>
            <a:r>
              <a:rPr lang="en-US" sz="1800" dirty="0" smtClean="0"/>
              <a:t>	Inappropriate </a:t>
            </a:r>
            <a:r>
              <a:rPr lang="en-US" sz="1800" dirty="0"/>
              <a:t>sex play with peers or toys </a:t>
            </a:r>
            <a:endParaRPr lang="en-US" sz="1800" dirty="0" smtClean="0"/>
          </a:p>
          <a:p>
            <a:pPr marL="0" indent="0">
              <a:lnSpc>
                <a:spcPct val="120000"/>
              </a:lnSpc>
              <a:spcBef>
                <a:spcPts val="0"/>
              </a:spcBef>
              <a:buNone/>
            </a:pPr>
            <a:r>
              <a:rPr lang="en-US" sz="1800" dirty="0" smtClean="0"/>
              <a:t>Fascination </a:t>
            </a:r>
            <a:r>
              <a:rPr lang="en-US" sz="1800" dirty="0"/>
              <a:t>with pornography </a:t>
            </a:r>
            <a:r>
              <a:rPr lang="en-US" sz="1800" dirty="0" smtClean="0"/>
              <a:t>			Fear </a:t>
            </a:r>
            <a:r>
              <a:rPr lang="en-US" sz="1800" dirty="0"/>
              <a:t>of touch </a:t>
            </a:r>
            <a:endParaRPr lang="en-US" sz="1800" dirty="0" smtClean="0"/>
          </a:p>
          <a:p>
            <a:pPr marL="0" indent="0">
              <a:lnSpc>
                <a:spcPct val="120000"/>
              </a:lnSpc>
              <a:spcBef>
                <a:spcPts val="0"/>
              </a:spcBef>
              <a:buNone/>
            </a:pPr>
            <a:r>
              <a:rPr lang="en-US" sz="1800" dirty="0" smtClean="0"/>
              <a:t>Abuse </a:t>
            </a:r>
            <a:r>
              <a:rPr lang="en-US" sz="1800" dirty="0"/>
              <a:t>of animals </a:t>
            </a:r>
            <a:r>
              <a:rPr lang="en-US" sz="1800" dirty="0" smtClean="0"/>
              <a:t>					General withdrawal</a:t>
            </a:r>
          </a:p>
          <a:p>
            <a:pPr marL="0" indent="0">
              <a:lnSpc>
                <a:spcPct val="120000"/>
              </a:lnSpc>
              <a:spcBef>
                <a:spcPts val="0"/>
              </a:spcBef>
              <a:buNone/>
            </a:pPr>
            <a:r>
              <a:rPr lang="en-US" sz="1800" dirty="0" smtClean="0"/>
              <a:t>Masturbation </a:t>
            </a:r>
            <a:r>
              <a:rPr lang="en-US" sz="1800" dirty="0"/>
              <a:t>in public </a:t>
            </a:r>
            <a:r>
              <a:rPr lang="en-US" sz="1800" dirty="0" smtClean="0"/>
              <a:t>				Apprehension </a:t>
            </a:r>
            <a:r>
              <a:rPr lang="en-US" sz="1800" dirty="0"/>
              <a:t>when sexual abuse is </a:t>
            </a:r>
            <a:r>
              <a:rPr lang="en-US" sz="1800" dirty="0" smtClean="0"/>
              <a:t>mentioned</a:t>
            </a:r>
            <a:endParaRPr lang="en-US" sz="1800" b="1" dirty="0"/>
          </a:p>
        </p:txBody>
      </p:sp>
    </p:spTree>
    <p:extLst>
      <p:ext uri="{BB962C8B-B14F-4D97-AF65-F5344CB8AC3E}">
        <p14:creationId xmlns:p14="http://schemas.microsoft.com/office/powerpoint/2010/main" val="42651048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Policies: Protecting Children (and those who work with children)</a:t>
            </a:r>
            <a:endParaRPr lang="en-US" b="1" dirty="0">
              <a:latin typeface="+mn-lt"/>
            </a:endParaRPr>
          </a:p>
        </p:txBody>
      </p:sp>
      <p:sp>
        <p:nvSpPr>
          <p:cNvPr id="3" name="Content Placeholder 2"/>
          <p:cNvSpPr>
            <a:spLocks noGrp="1"/>
          </p:cNvSpPr>
          <p:nvPr>
            <p:ph idx="1"/>
          </p:nvPr>
        </p:nvSpPr>
        <p:spPr>
          <a:xfrm>
            <a:off x="838200" y="1628776"/>
            <a:ext cx="10515600" cy="4351338"/>
          </a:xfrm>
        </p:spPr>
        <p:txBody>
          <a:bodyPr>
            <a:noAutofit/>
          </a:bodyPr>
          <a:lstStyle/>
          <a:p>
            <a:pPr marL="0" indent="0">
              <a:buNone/>
            </a:pPr>
            <a:r>
              <a:rPr lang="en-US" sz="2000" dirty="0"/>
              <a:t>The following policies are primarily for the protection of </a:t>
            </a:r>
            <a:r>
              <a:rPr lang="en-US" sz="2000" dirty="0" smtClean="0"/>
              <a:t>children; </a:t>
            </a:r>
            <a:r>
              <a:rPr lang="en-US" sz="2000" dirty="0"/>
              <a:t>however, they also serve to protect adult counselors from false accusations of </a:t>
            </a:r>
            <a:r>
              <a:rPr lang="en-US" sz="2000" dirty="0" smtClean="0"/>
              <a:t>abuse. See also the Presbytery of Cincinnati policy on Child Protection on the website: </a:t>
            </a:r>
            <a:r>
              <a:rPr lang="en-US" sz="2000" dirty="0">
                <a:hlinkClick r:id="rId3"/>
              </a:rPr>
              <a:t>PoC-Child-Abuse-Policy-2017.pdf (presbyteryofcincinnati.org</a:t>
            </a:r>
            <a:r>
              <a:rPr lang="en-US" sz="2000" dirty="0" smtClean="0">
                <a:hlinkClick r:id="rId3"/>
              </a:rPr>
              <a:t>)</a:t>
            </a:r>
            <a:endParaRPr lang="en-US" sz="2000" dirty="0" smtClean="0"/>
          </a:p>
          <a:p>
            <a:r>
              <a:rPr lang="en-US" sz="2000" dirty="0" smtClean="0"/>
              <a:t>Two </a:t>
            </a:r>
            <a:r>
              <a:rPr lang="en-US" sz="2000" dirty="0"/>
              <a:t>counselor supervision. No adult will be allowed to be alone with a </a:t>
            </a:r>
            <a:r>
              <a:rPr lang="en-US" sz="2000" dirty="0" smtClean="0"/>
              <a:t>child </a:t>
            </a:r>
            <a:r>
              <a:rPr lang="en-US" sz="2000" dirty="0"/>
              <a:t>in an isolated place. In situations that require personal conferences, the meeting is to be conducted in view of other adults. </a:t>
            </a:r>
            <a:endParaRPr lang="en-US" sz="2000" dirty="0" smtClean="0"/>
          </a:p>
          <a:p>
            <a:r>
              <a:rPr lang="en-US" sz="2000" dirty="0" smtClean="0"/>
              <a:t>No </a:t>
            </a:r>
            <a:r>
              <a:rPr lang="en-US" sz="2000" dirty="0"/>
              <a:t>child or teenager is to sit on the lap of an adult. No adult is to allow a child or teenager to sit on his/her lap or lie in his/her bed. The only exception would be the parent of the child. </a:t>
            </a:r>
            <a:endParaRPr lang="en-US" sz="2000" dirty="0" smtClean="0"/>
          </a:p>
          <a:p>
            <a:r>
              <a:rPr lang="en-US" sz="2000" dirty="0" smtClean="0"/>
              <a:t>No </a:t>
            </a:r>
            <a:r>
              <a:rPr lang="en-US" sz="2000" dirty="0"/>
              <a:t>frontal hugs. An adult from time to time may feel a child’s need for hug, in order to support or comfort the child. The adult must use a shoulder to shoulder hug. </a:t>
            </a:r>
            <a:endParaRPr lang="en-US" sz="2000" dirty="0" smtClean="0"/>
          </a:p>
        </p:txBody>
      </p:sp>
    </p:spTree>
    <p:extLst>
      <p:ext uri="{BB962C8B-B14F-4D97-AF65-F5344CB8AC3E}">
        <p14:creationId xmlns:p14="http://schemas.microsoft.com/office/powerpoint/2010/main" val="212505898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Policies: Protecting Children (and those who work with children)</a:t>
            </a:r>
            <a:endParaRPr lang="en-US" b="1" dirty="0">
              <a:latin typeface="+mn-lt"/>
            </a:endParaRPr>
          </a:p>
        </p:txBody>
      </p:sp>
      <p:sp>
        <p:nvSpPr>
          <p:cNvPr id="3" name="Content Placeholder 2"/>
          <p:cNvSpPr>
            <a:spLocks noGrp="1"/>
          </p:cNvSpPr>
          <p:nvPr>
            <p:ph idx="1"/>
          </p:nvPr>
        </p:nvSpPr>
        <p:spPr>
          <a:xfrm>
            <a:off x="838200" y="1628776"/>
            <a:ext cx="10515600" cy="4351338"/>
          </a:xfrm>
        </p:spPr>
        <p:txBody>
          <a:bodyPr>
            <a:noAutofit/>
          </a:bodyPr>
          <a:lstStyle/>
          <a:p>
            <a:pPr marL="0" indent="0">
              <a:buNone/>
            </a:pPr>
            <a:r>
              <a:rPr lang="en-US" sz="2000" dirty="0"/>
              <a:t>The following policies are primarily for the protection of </a:t>
            </a:r>
            <a:r>
              <a:rPr lang="en-US" sz="2000" dirty="0" smtClean="0"/>
              <a:t>children; </a:t>
            </a:r>
            <a:r>
              <a:rPr lang="en-US" sz="2000" dirty="0"/>
              <a:t>however, they also serve to protect adult counselors from false accusations of </a:t>
            </a:r>
            <a:r>
              <a:rPr lang="en-US" sz="2000" dirty="0" smtClean="0"/>
              <a:t>abuse (continued):</a:t>
            </a:r>
          </a:p>
          <a:p>
            <a:r>
              <a:rPr lang="en-US" sz="2000" dirty="0" smtClean="0"/>
              <a:t>Respect </a:t>
            </a:r>
            <a:r>
              <a:rPr lang="en-US" sz="2000" dirty="0"/>
              <a:t>of privacy. Adults must respect the privacy of </a:t>
            </a:r>
            <a:r>
              <a:rPr lang="en-US" sz="2000" dirty="0" smtClean="0"/>
              <a:t>children </a:t>
            </a:r>
            <a:r>
              <a:rPr lang="en-US" sz="2000" dirty="0"/>
              <a:t>in situations such as changing clothes and taking showers. An adult would only intrude to the extent that the health and or safety of the </a:t>
            </a:r>
            <a:r>
              <a:rPr lang="en-US" sz="2000" dirty="0" smtClean="0"/>
              <a:t>child </a:t>
            </a:r>
            <a:r>
              <a:rPr lang="en-US" sz="2000" dirty="0"/>
              <a:t>would be in question. In the case of safety, one adult may enter the private area, but whenever possible two adults should be present. Campers must also respect the privacy of the adults in these situations. Therefore, it is not permissible for campers or adults to move about in </a:t>
            </a:r>
            <a:r>
              <a:rPr lang="en-US" sz="2000" dirty="0" smtClean="0"/>
              <a:t>any area </a:t>
            </a:r>
            <a:r>
              <a:rPr lang="en-US" sz="2000" dirty="0"/>
              <a:t>unclothed. </a:t>
            </a:r>
            <a:endParaRPr lang="en-US" sz="2000" dirty="0" smtClean="0"/>
          </a:p>
          <a:p>
            <a:r>
              <a:rPr lang="en-US" sz="2000" dirty="0" smtClean="0"/>
              <a:t>Sleeping </a:t>
            </a:r>
            <a:r>
              <a:rPr lang="en-US" sz="2000" dirty="0"/>
              <a:t>accommodations. Adults should sleep in an area where the highest level of supervision is possible and should not isolate themselves from general view. When wilderness camping, adults are prohibited from sleeping in pup-type tents with campers unless it is a parent and his or her child. Larger tent housing would require at least two adult counselors following the same procedures as regular camp housing. </a:t>
            </a:r>
            <a:endParaRPr lang="en-US" sz="2000" dirty="0" smtClean="0"/>
          </a:p>
        </p:txBody>
      </p:sp>
    </p:spTree>
    <p:extLst>
      <p:ext uri="{BB962C8B-B14F-4D97-AF65-F5344CB8AC3E}">
        <p14:creationId xmlns:p14="http://schemas.microsoft.com/office/powerpoint/2010/main" val="35720276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Policies: Protecting Children (and those who work with children)</a:t>
            </a:r>
            <a:endParaRPr lang="en-US" b="1" dirty="0">
              <a:latin typeface="+mn-lt"/>
            </a:endParaRPr>
          </a:p>
        </p:txBody>
      </p:sp>
      <p:sp>
        <p:nvSpPr>
          <p:cNvPr id="3" name="Content Placeholder 2"/>
          <p:cNvSpPr>
            <a:spLocks noGrp="1"/>
          </p:cNvSpPr>
          <p:nvPr>
            <p:ph idx="1"/>
          </p:nvPr>
        </p:nvSpPr>
        <p:spPr>
          <a:xfrm>
            <a:off x="838200" y="1628776"/>
            <a:ext cx="10515600" cy="4351338"/>
          </a:xfrm>
        </p:spPr>
        <p:txBody>
          <a:bodyPr>
            <a:noAutofit/>
          </a:bodyPr>
          <a:lstStyle/>
          <a:p>
            <a:pPr marL="0" indent="0">
              <a:buNone/>
            </a:pPr>
            <a:r>
              <a:rPr lang="en-US" sz="2000" dirty="0"/>
              <a:t>The following policies are primarily for the protection of </a:t>
            </a:r>
            <a:r>
              <a:rPr lang="en-US" sz="2000" dirty="0" smtClean="0"/>
              <a:t>children; </a:t>
            </a:r>
            <a:r>
              <a:rPr lang="en-US" sz="2000" dirty="0"/>
              <a:t>however, they also serve to protect adult counselors from false accusations of </a:t>
            </a:r>
            <a:r>
              <a:rPr lang="en-US" sz="2000" dirty="0" smtClean="0"/>
              <a:t>abuse (continued):</a:t>
            </a:r>
          </a:p>
          <a:p>
            <a:r>
              <a:rPr lang="en-US" sz="2000" dirty="0" smtClean="0"/>
              <a:t>Appropriate </a:t>
            </a:r>
            <a:r>
              <a:rPr lang="en-US" sz="2000" dirty="0"/>
              <a:t>attire. Adults will at all times be dressed modestly. Clothes such as swimsuits, shorts, and tops are not to be revealing or in anyway draw attention to the breasts, buttocks or genital area. </a:t>
            </a:r>
            <a:endParaRPr lang="en-US" sz="2000" dirty="0" smtClean="0"/>
          </a:p>
          <a:p>
            <a:r>
              <a:rPr lang="en-US" sz="2000" dirty="0" smtClean="0"/>
              <a:t>Rough </a:t>
            </a:r>
            <a:r>
              <a:rPr lang="en-US" sz="2000" dirty="0"/>
              <a:t>housing or hazing is prohibited. An adult will not wrestle, tickle, or in anyway engage a child or teenager in an activity where the adult’s hands might come in contact with the breasts or genital area of the </a:t>
            </a:r>
            <a:r>
              <a:rPr lang="en-US" sz="2000" dirty="0" smtClean="0"/>
              <a:t>child. </a:t>
            </a:r>
            <a:r>
              <a:rPr lang="en-US" sz="2000" dirty="0"/>
              <a:t>The adult must be particularly careful about physical contact with </a:t>
            </a:r>
            <a:r>
              <a:rPr lang="en-US" sz="2000" dirty="0" smtClean="0"/>
              <a:t>children </a:t>
            </a:r>
            <a:r>
              <a:rPr lang="en-US" sz="2000" dirty="0"/>
              <a:t>while in the swimming area. </a:t>
            </a:r>
            <a:endParaRPr lang="en-US" sz="2000" dirty="0" smtClean="0"/>
          </a:p>
          <a:p>
            <a:r>
              <a:rPr lang="en-US" sz="2000" dirty="0" smtClean="0"/>
              <a:t>No supervisor, counselor </a:t>
            </a:r>
            <a:r>
              <a:rPr lang="en-US" sz="2000" dirty="0"/>
              <a:t>or </a:t>
            </a:r>
            <a:r>
              <a:rPr lang="en-US" sz="2000" dirty="0" smtClean="0"/>
              <a:t>child </a:t>
            </a:r>
            <a:r>
              <a:rPr lang="en-US" sz="2000" dirty="0"/>
              <a:t>is to participate in any kind of hazing or initiation activity. </a:t>
            </a:r>
            <a:endParaRPr lang="en-US" sz="2000" dirty="0" smtClean="0"/>
          </a:p>
          <a:p>
            <a:endParaRPr lang="en-US" sz="2000" dirty="0"/>
          </a:p>
          <a:p>
            <a:pPr marL="0" indent="0">
              <a:buNone/>
            </a:pPr>
            <a:r>
              <a:rPr lang="en-US" sz="2000" dirty="0" smtClean="0"/>
              <a:t>NOTE</a:t>
            </a:r>
            <a:r>
              <a:rPr lang="en-US" sz="2000" dirty="0"/>
              <a:t>: Adult counselors must monitor each other, not to accuse, but to protect each other in case of an allegation. </a:t>
            </a:r>
            <a:endParaRPr lang="en-US" sz="1800" b="1" dirty="0"/>
          </a:p>
        </p:txBody>
      </p:sp>
    </p:spTree>
    <p:extLst>
      <p:ext uri="{BB962C8B-B14F-4D97-AF65-F5344CB8AC3E}">
        <p14:creationId xmlns:p14="http://schemas.microsoft.com/office/powerpoint/2010/main" val="26880187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Policies: Protecting Children (and those who work with children)</a:t>
            </a:r>
            <a:endParaRPr lang="en-US" b="1" dirty="0">
              <a:latin typeface="+mn-lt"/>
            </a:endParaRPr>
          </a:p>
        </p:txBody>
      </p:sp>
      <p:sp>
        <p:nvSpPr>
          <p:cNvPr id="3" name="Content Placeholder 2"/>
          <p:cNvSpPr>
            <a:spLocks noGrp="1"/>
          </p:cNvSpPr>
          <p:nvPr>
            <p:ph idx="1"/>
          </p:nvPr>
        </p:nvSpPr>
        <p:spPr>
          <a:xfrm>
            <a:off x="838200" y="1628776"/>
            <a:ext cx="10515600" cy="4351338"/>
          </a:xfrm>
        </p:spPr>
        <p:txBody>
          <a:bodyPr>
            <a:noAutofit/>
          </a:bodyPr>
          <a:lstStyle/>
          <a:p>
            <a:pPr marL="0" indent="0">
              <a:buNone/>
            </a:pPr>
            <a:r>
              <a:rPr lang="en-US" sz="2400" b="1" dirty="0" smtClean="0"/>
              <a:t>Preventing Child-to-Child Abuse</a:t>
            </a:r>
          </a:p>
          <a:p>
            <a:r>
              <a:rPr lang="en-US" sz="2400" dirty="0" smtClean="0"/>
              <a:t>Child-Counselor </a:t>
            </a:r>
            <a:r>
              <a:rPr lang="en-US" sz="2400" dirty="0"/>
              <a:t>assignment. </a:t>
            </a:r>
            <a:r>
              <a:rPr lang="en-US" sz="2400" dirty="0" smtClean="0"/>
              <a:t>Children </a:t>
            </a:r>
            <a:r>
              <a:rPr lang="en-US" sz="2400" dirty="0"/>
              <a:t>assigned to a counselor should be accounted for at all times. </a:t>
            </a:r>
            <a:endParaRPr lang="en-US" sz="2400" dirty="0" smtClean="0"/>
          </a:p>
          <a:p>
            <a:r>
              <a:rPr lang="en-US" sz="2400" dirty="0" smtClean="0"/>
              <a:t>Children </a:t>
            </a:r>
            <a:r>
              <a:rPr lang="en-US" sz="2400" dirty="0"/>
              <a:t>in sleeping areas. </a:t>
            </a:r>
            <a:r>
              <a:rPr lang="en-US" sz="2400" dirty="0" smtClean="0"/>
              <a:t>Children </a:t>
            </a:r>
            <a:r>
              <a:rPr lang="en-US" sz="2400" dirty="0"/>
              <a:t>will not be permitted to be in the sleeping area of any </a:t>
            </a:r>
            <a:r>
              <a:rPr lang="en-US" sz="2400" dirty="0" smtClean="0"/>
              <a:t>child </a:t>
            </a:r>
            <a:r>
              <a:rPr lang="en-US" sz="2400" dirty="0"/>
              <a:t>of the opposite sex. </a:t>
            </a:r>
            <a:endParaRPr lang="en-US" sz="2400" dirty="0" smtClean="0"/>
          </a:p>
          <a:p>
            <a:r>
              <a:rPr lang="en-US" sz="2400" dirty="0" smtClean="0"/>
              <a:t>Visibility</a:t>
            </a:r>
            <a:r>
              <a:rPr lang="en-US" sz="2400" dirty="0"/>
              <a:t>. No </a:t>
            </a:r>
            <a:r>
              <a:rPr lang="en-US" sz="2400" dirty="0" smtClean="0"/>
              <a:t>child </a:t>
            </a:r>
            <a:r>
              <a:rPr lang="en-US" sz="2400" dirty="0"/>
              <a:t>will be allowed to be alone with another </a:t>
            </a:r>
            <a:r>
              <a:rPr lang="en-US" sz="2400" dirty="0" smtClean="0"/>
              <a:t>child </a:t>
            </a:r>
            <a:r>
              <a:rPr lang="en-US" sz="2400" dirty="0"/>
              <a:t>out of sight of an adult or other </a:t>
            </a:r>
            <a:r>
              <a:rPr lang="en-US" sz="2400" dirty="0" smtClean="0"/>
              <a:t>children. </a:t>
            </a:r>
          </a:p>
          <a:p>
            <a:r>
              <a:rPr lang="en-US" sz="2400" dirty="0" smtClean="0"/>
              <a:t>Sleeping </a:t>
            </a:r>
            <a:r>
              <a:rPr lang="en-US" sz="2400" dirty="0"/>
              <a:t>assignments. </a:t>
            </a:r>
            <a:r>
              <a:rPr lang="en-US" sz="2400" dirty="0" smtClean="0"/>
              <a:t>Children </a:t>
            </a:r>
            <a:r>
              <a:rPr lang="en-US" sz="2400" dirty="0"/>
              <a:t>are to sleep in his/her assigned </a:t>
            </a:r>
            <a:r>
              <a:rPr lang="en-US" sz="2400" dirty="0" smtClean="0"/>
              <a:t>bed and may not </a:t>
            </a:r>
            <a:r>
              <a:rPr lang="en-US" sz="2400" dirty="0"/>
              <a:t>to sleep together. Beds are not to be arranged in such a way as to make supervision by the counselor impossible. </a:t>
            </a:r>
            <a:endParaRPr lang="en-US" sz="2400" dirty="0" smtClean="0"/>
          </a:p>
        </p:txBody>
      </p:sp>
    </p:spTree>
    <p:extLst>
      <p:ext uri="{BB962C8B-B14F-4D97-AF65-F5344CB8AC3E}">
        <p14:creationId xmlns:p14="http://schemas.microsoft.com/office/powerpoint/2010/main" val="11757370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Policies: Protecting Children (and those who work with children)</a:t>
            </a:r>
            <a:endParaRPr lang="en-US" b="1" dirty="0">
              <a:latin typeface="+mn-lt"/>
            </a:endParaRPr>
          </a:p>
        </p:txBody>
      </p:sp>
      <p:sp>
        <p:nvSpPr>
          <p:cNvPr id="3" name="Content Placeholder 2"/>
          <p:cNvSpPr>
            <a:spLocks noGrp="1"/>
          </p:cNvSpPr>
          <p:nvPr>
            <p:ph idx="1"/>
          </p:nvPr>
        </p:nvSpPr>
        <p:spPr>
          <a:xfrm>
            <a:off x="838200" y="1628776"/>
            <a:ext cx="10515600" cy="4351338"/>
          </a:xfrm>
        </p:spPr>
        <p:txBody>
          <a:bodyPr>
            <a:noAutofit/>
          </a:bodyPr>
          <a:lstStyle/>
          <a:p>
            <a:pPr marL="0" indent="0">
              <a:buNone/>
            </a:pPr>
            <a:r>
              <a:rPr lang="en-US" sz="2000" b="1" dirty="0" smtClean="0"/>
              <a:t>Preventing Child-to-Child Abuse (continued)</a:t>
            </a:r>
          </a:p>
          <a:p>
            <a:r>
              <a:rPr lang="en-US" sz="2000" dirty="0" smtClean="0"/>
              <a:t>Adult </a:t>
            </a:r>
            <a:r>
              <a:rPr lang="en-US" sz="2000" dirty="0"/>
              <a:t>supervision. Adults are to supervise all activities of the </a:t>
            </a:r>
            <a:r>
              <a:rPr lang="en-US" sz="2000" dirty="0" smtClean="0"/>
              <a:t>child, </a:t>
            </a:r>
            <a:r>
              <a:rPr lang="en-US" sz="2000" dirty="0"/>
              <a:t>both organized and unorganized. The </a:t>
            </a:r>
            <a:r>
              <a:rPr lang="en-US" sz="2000" dirty="0" smtClean="0"/>
              <a:t>child </a:t>
            </a:r>
            <a:r>
              <a:rPr lang="en-US" sz="2000" dirty="0"/>
              <a:t>is not allowed to enter into any bullying activities. </a:t>
            </a:r>
            <a:endParaRPr lang="en-US" sz="2000" dirty="0" smtClean="0"/>
          </a:p>
          <a:p>
            <a:r>
              <a:rPr lang="en-US" sz="2000" dirty="0" smtClean="0"/>
              <a:t>Supervision </a:t>
            </a:r>
            <a:r>
              <a:rPr lang="en-US" sz="2000" dirty="0"/>
              <a:t>during swim activities. Close supervision by adults during all swim activities is mandatory. Close attention should be paid to the activities of couples in the swim area. </a:t>
            </a:r>
            <a:endParaRPr lang="en-US" sz="2000" dirty="0" smtClean="0"/>
          </a:p>
          <a:p>
            <a:r>
              <a:rPr lang="en-US" sz="2000" dirty="0" smtClean="0"/>
              <a:t>Older children. </a:t>
            </a:r>
            <a:r>
              <a:rPr lang="en-US" sz="2000" dirty="0"/>
              <a:t>Older </a:t>
            </a:r>
            <a:r>
              <a:rPr lang="en-US" sz="2000" dirty="0" smtClean="0"/>
              <a:t>children </a:t>
            </a:r>
            <a:r>
              <a:rPr lang="en-US" sz="2000" dirty="0"/>
              <a:t>who tend to spend a great deal of time with younger </a:t>
            </a:r>
            <a:r>
              <a:rPr lang="en-US" sz="2000" dirty="0" smtClean="0"/>
              <a:t>children </a:t>
            </a:r>
            <a:r>
              <a:rPr lang="en-US" sz="2000" dirty="0"/>
              <a:t>should be encouraged to engage in activities with their appropriate peer group. </a:t>
            </a:r>
            <a:endParaRPr lang="en-US" sz="2000" dirty="0" smtClean="0"/>
          </a:p>
          <a:p>
            <a:r>
              <a:rPr lang="en-US" sz="2000" dirty="0" smtClean="0"/>
              <a:t>Reporting </a:t>
            </a:r>
            <a:r>
              <a:rPr lang="en-US" sz="2000" dirty="0"/>
              <a:t>by a </a:t>
            </a:r>
            <a:r>
              <a:rPr lang="en-US" sz="2000" dirty="0" smtClean="0"/>
              <a:t>child. </a:t>
            </a:r>
            <a:r>
              <a:rPr lang="en-US" sz="2000" dirty="0"/>
              <a:t>When a </a:t>
            </a:r>
            <a:r>
              <a:rPr lang="en-US" sz="2000" dirty="0" smtClean="0"/>
              <a:t>child </a:t>
            </a:r>
            <a:r>
              <a:rPr lang="en-US" sz="2000" dirty="0"/>
              <a:t>reports a situation that makes him/her uncomfortable, the counselor must take action to protect the </a:t>
            </a:r>
            <a:r>
              <a:rPr lang="en-US" sz="2000" dirty="0" smtClean="0"/>
              <a:t>child. </a:t>
            </a:r>
            <a:endParaRPr lang="en-US" sz="1800" b="1" dirty="0"/>
          </a:p>
        </p:txBody>
      </p:sp>
    </p:spTree>
    <p:extLst>
      <p:ext uri="{BB962C8B-B14F-4D97-AF65-F5344CB8AC3E}">
        <p14:creationId xmlns:p14="http://schemas.microsoft.com/office/powerpoint/2010/main" val="351621490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273-68FF-464C-AC6C-2261C4E7B336}"/>
              </a:ext>
            </a:extLst>
          </p:cNvPr>
          <p:cNvSpPr>
            <a:spLocks noGrp="1"/>
          </p:cNvSpPr>
          <p:nvPr>
            <p:ph type="title"/>
          </p:nvPr>
        </p:nvSpPr>
        <p:spPr/>
        <p:txBody>
          <a:bodyPr>
            <a:normAutofit/>
          </a:bodyPr>
          <a:lstStyle/>
          <a:p>
            <a:r>
              <a:rPr lang="en-US" b="1" dirty="0" smtClean="0">
                <a:latin typeface="+mn-lt"/>
              </a:rPr>
              <a:t>The Basics of Harassment</a:t>
            </a:r>
            <a:br>
              <a:rPr lang="en-US" b="1" dirty="0" smtClean="0">
                <a:latin typeface="+mn-lt"/>
              </a:rPr>
            </a:br>
            <a:r>
              <a:rPr lang="en-US" sz="2000" dirty="0" smtClean="0"/>
              <a:t>Michael Kirk, General Counsel, Office of Legal &amp; Risk Management Services PC(USA) A Corporation</a:t>
            </a:r>
            <a:endParaRPr lang="en-US" sz="2000" b="1" dirty="0">
              <a:latin typeface="+mn-lt"/>
            </a:endParaRPr>
          </a:p>
        </p:txBody>
      </p:sp>
      <p:sp>
        <p:nvSpPr>
          <p:cNvPr id="3" name="Content Placeholder 2">
            <a:extLst>
              <a:ext uri="{FF2B5EF4-FFF2-40B4-BE49-F238E27FC236}">
                <a16:creationId xmlns:a16="http://schemas.microsoft.com/office/drawing/2014/main" id="{22D369F1-6768-49A6-8608-142A4712FAE6}"/>
              </a:ext>
            </a:extLst>
          </p:cNvPr>
          <p:cNvSpPr>
            <a:spLocks noGrp="1"/>
          </p:cNvSpPr>
          <p:nvPr>
            <p:ph idx="1"/>
          </p:nvPr>
        </p:nvSpPr>
        <p:spPr/>
        <p:txBody>
          <a:bodyPr>
            <a:noAutofit/>
          </a:bodyPr>
          <a:lstStyle/>
          <a:p>
            <a:pPr marL="0" indent="0">
              <a:buNone/>
            </a:pPr>
            <a:r>
              <a:rPr lang="en-US" sz="2400" dirty="0" smtClean="0"/>
              <a:t>The unity of believers in Christ is reflected in the rich diversity of the Church’s membership. In Christ, by the power of the Spirit, God unites persons through baptism regardless of race, ethnicity, age, sex, disability, geography, or theological conviction. There is therefore no place in the life of the Church for discrimination against any person. [Book of Order F-1.0403]</a:t>
            </a:r>
          </a:p>
          <a:p>
            <a:pPr marL="0" indent="0">
              <a:buNone/>
            </a:pPr>
            <a:r>
              <a:rPr lang="en-US" sz="2400" dirty="0" smtClean="0"/>
              <a:t>Despite such powerful words and clear admonishment, harassment and discrimination occur in PC(USA) congregations and councils. The Book of Order is clear, and congregations and councils should remember that they have not only an ecclesial duty to address and prevent discrimination and harassment, but many also have a legal duty imposed by state law and perhaps federal law.</a:t>
            </a:r>
          </a:p>
          <a:p>
            <a:pPr marL="0" indent="0">
              <a:buNone/>
            </a:pPr>
            <a:r>
              <a:rPr lang="en-US" sz="2400" dirty="0" smtClean="0"/>
              <a:t>Congregations and councils and their members, ordained officers, employees, and volunteers must also comply with General Assembly policy beyond the Book of Order. </a:t>
            </a:r>
            <a:endParaRPr lang="en-US" sz="2400" dirty="0"/>
          </a:p>
        </p:txBody>
      </p:sp>
    </p:spTree>
    <p:extLst>
      <p:ext uri="{BB962C8B-B14F-4D97-AF65-F5344CB8AC3E}">
        <p14:creationId xmlns:p14="http://schemas.microsoft.com/office/powerpoint/2010/main" val="326298683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273-68FF-464C-AC6C-2261C4E7B336}"/>
              </a:ext>
            </a:extLst>
          </p:cNvPr>
          <p:cNvSpPr>
            <a:spLocks noGrp="1"/>
          </p:cNvSpPr>
          <p:nvPr>
            <p:ph type="title"/>
          </p:nvPr>
        </p:nvSpPr>
        <p:spPr/>
        <p:txBody>
          <a:bodyPr>
            <a:normAutofit/>
          </a:bodyPr>
          <a:lstStyle/>
          <a:p>
            <a:r>
              <a:rPr lang="en-US" b="1" dirty="0" smtClean="0">
                <a:latin typeface="+mn-lt"/>
              </a:rPr>
              <a:t>The Basics of Harassment</a:t>
            </a:r>
            <a:br>
              <a:rPr lang="en-US" b="1" dirty="0" smtClean="0">
                <a:latin typeface="+mn-lt"/>
              </a:rPr>
            </a:br>
            <a:r>
              <a:rPr lang="en-US" sz="2000" dirty="0" smtClean="0"/>
              <a:t>Michael Kirk, General Counsel, Office of Legal &amp; Risk Management Services PC(USA) A Corporation</a:t>
            </a:r>
            <a:endParaRPr lang="en-US" sz="2000" b="1" dirty="0">
              <a:latin typeface="+mn-lt"/>
            </a:endParaRPr>
          </a:p>
        </p:txBody>
      </p:sp>
      <p:sp>
        <p:nvSpPr>
          <p:cNvPr id="3" name="Content Placeholder 2">
            <a:extLst>
              <a:ext uri="{FF2B5EF4-FFF2-40B4-BE49-F238E27FC236}">
                <a16:creationId xmlns:a16="http://schemas.microsoft.com/office/drawing/2014/main" id="{22D369F1-6768-49A6-8608-142A4712FAE6}"/>
              </a:ext>
            </a:extLst>
          </p:cNvPr>
          <p:cNvSpPr>
            <a:spLocks noGrp="1"/>
          </p:cNvSpPr>
          <p:nvPr>
            <p:ph idx="1"/>
          </p:nvPr>
        </p:nvSpPr>
        <p:spPr>
          <a:xfrm>
            <a:off x="755073" y="1511589"/>
            <a:ext cx="10956636" cy="4351338"/>
          </a:xfrm>
        </p:spPr>
        <p:txBody>
          <a:bodyPr>
            <a:noAutofit/>
          </a:bodyPr>
          <a:lstStyle/>
          <a:p>
            <a:pPr marL="0" indent="0">
              <a:buNone/>
            </a:pPr>
            <a:r>
              <a:rPr lang="en-US" sz="2400" dirty="0" smtClean="0"/>
              <a:t> In the Standards of Ethical Conduct (1998) it states, regarding members of the PC(USA):</a:t>
            </a:r>
          </a:p>
          <a:p>
            <a:pPr marL="0" indent="0">
              <a:lnSpc>
                <a:spcPct val="100000"/>
              </a:lnSpc>
              <a:spcBef>
                <a:spcPts val="0"/>
              </a:spcBef>
              <a:buNone/>
            </a:pPr>
            <a:r>
              <a:rPr lang="en-US" sz="2400" dirty="0" smtClean="0"/>
              <a:t>I will conduct my life in a manner that is faithful to the gospel and consistent with my membership in the Presbyterian Church (U.S.A.). Therefore I will: …</a:t>
            </a:r>
          </a:p>
          <a:p>
            <a:pPr marL="0" indent="0">
              <a:lnSpc>
                <a:spcPct val="100000"/>
              </a:lnSpc>
              <a:spcBef>
                <a:spcPts val="0"/>
              </a:spcBef>
              <a:buNone/>
            </a:pPr>
            <a:endParaRPr lang="en-US" sz="2400" dirty="0" smtClean="0"/>
          </a:p>
          <a:p>
            <a:pPr>
              <a:lnSpc>
                <a:spcPct val="100000"/>
              </a:lnSpc>
              <a:spcBef>
                <a:spcPts val="0"/>
              </a:spcBef>
            </a:pPr>
            <a:r>
              <a:rPr lang="en-US" sz="2400" dirty="0" smtClean="0"/>
              <a:t>Be faithful, keeping the covenants I make and honoring marriage vows;</a:t>
            </a:r>
          </a:p>
          <a:p>
            <a:pPr>
              <a:lnSpc>
                <a:spcPct val="100000"/>
              </a:lnSpc>
              <a:spcBef>
                <a:spcPts val="0"/>
              </a:spcBef>
            </a:pPr>
            <a:r>
              <a:rPr lang="en-US" sz="2400" dirty="0" smtClean="0"/>
              <a:t>Treat all persons with equal respect and concern as beloved children of God</a:t>
            </a:r>
          </a:p>
          <a:p>
            <a:pPr>
              <a:lnSpc>
                <a:spcPct val="100000"/>
              </a:lnSpc>
              <a:spcBef>
                <a:spcPts val="0"/>
              </a:spcBef>
            </a:pPr>
            <a:r>
              <a:rPr lang="en-US" sz="2400" dirty="0" smtClean="0"/>
              <a:t>Maintain a healthy balance among the responsibilities of my life’s work and church membership, my commitments to family and other primary relationships, and my need for spiritual, physical, emotional, and intellectual renewal</a:t>
            </a:r>
          </a:p>
          <a:p>
            <a:pPr>
              <a:lnSpc>
                <a:spcPct val="100000"/>
              </a:lnSpc>
              <a:spcBef>
                <a:spcPts val="0"/>
              </a:spcBef>
            </a:pPr>
            <a:r>
              <a:rPr lang="en-US" sz="2400" dirty="0" smtClean="0"/>
              <a:t>Refrain from abusive, addictive, or exploitative behavior and seek help to overcome such behavior if it occurs.</a:t>
            </a:r>
          </a:p>
        </p:txBody>
      </p:sp>
    </p:spTree>
    <p:extLst>
      <p:ext uri="{BB962C8B-B14F-4D97-AF65-F5344CB8AC3E}">
        <p14:creationId xmlns:p14="http://schemas.microsoft.com/office/powerpoint/2010/main" val="358651624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273-68FF-464C-AC6C-2261C4E7B336}"/>
              </a:ext>
            </a:extLst>
          </p:cNvPr>
          <p:cNvSpPr>
            <a:spLocks noGrp="1"/>
          </p:cNvSpPr>
          <p:nvPr>
            <p:ph type="title"/>
          </p:nvPr>
        </p:nvSpPr>
        <p:spPr/>
        <p:txBody>
          <a:bodyPr>
            <a:normAutofit/>
          </a:bodyPr>
          <a:lstStyle/>
          <a:p>
            <a:r>
              <a:rPr lang="en-US" b="1" dirty="0" smtClean="0">
                <a:latin typeface="+mn-lt"/>
              </a:rPr>
              <a:t>The Basics of Harassment</a:t>
            </a:r>
            <a:br>
              <a:rPr lang="en-US" b="1" dirty="0" smtClean="0">
                <a:latin typeface="+mn-lt"/>
              </a:rPr>
            </a:br>
            <a:r>
              <a:rPr lang="en-US" sz="2000" dirty="0" smtClean="0"/>
              <a:t>Michael Kirk, General Counsel, Office of Legal &amp; Risk Management Services PC(USA) A Corporation</a:t>
            </a:r>
            <a:endParaRPr lang="en-US" sz="2000" b="1" dirty="0">
              <a:latin typeface="+mn-lt"/>
            </a:endParaRPr>
          </a:p>
        </p:txBody>
      </p:sp>
      <p:sp>
        <p:nvSpPr>
          <p:cNvPr id="3" name="Content Placeholder 2">
            <a:extLst>
              <a:ext uri="{FF2B5EF4-FFF2-40B4-BE49-F238E27FC236}">
                <a16:creationId xmlns:a16="http://schemas.microsoft.com/office/drawing/2014/main" id="{22D369F1-6768-49A6-8608-142A4712FAE6}"/>
              </a:ext>
            </a:extLst>
          </p:cNvPr>
          <p:cNvSpPr>
            <a:spLocks noGrp="1"/>
          </p:cNvSpPr>
          <p:nvPr>
            <p:ph idx="1"/>
          </p:nvPr>
        </p:nvSpPr>
        <p:spPr>
          <a:xfrm>
            <a:off x="755073" y="1511589"/>
            <a:ext cx="10956636" cy="4351338"/>
          </a:xfrm>
        </p:spPr>
        <p:txBody>
          <a:bodyPr>
            <a:noAutofit/>
          </a:bodyPr>
          <a:lstStyle/>
          <a:p>
            <a:pPr marL="0" indent="0">
              <a:buNone/>
            </a:pPr>
            <a:r>
              <a:rPr lang="en-US" sz="2400" dirty="0" smtClean="0"/>
              <a:t> In the Standards of Ethical Conduct (1998) it states, regarding members of the PC(USA):</a:t>
            </a:r>
          </a:p>
          <a:p>
            <a:pPr marL="0" indent="0">
              <a:lnSpc>
                <a:spcPct val="100000"/>
              </a:lnSpc>
              <a:spcBef>
                <a:spcPts val="0"/>
              </a:spcBef>
              <a:buNone/>
            </a:pPr>
            <a:r>
              <a:rPr lang="en-US" sz="2400" dirty="0" smtClean="0"/>
              <a:t>I will conduct myself within the Presbyterian Church (U.S.A.) so that nothing need be hidden from sisters and brothers in Christ. Therefore I will:</a:t>
            </a:r>
          </a:p>
          <a:p>
            <a:pPr>
              <a:lnSpc>
                <a:spcPct val="100000"/>
              </a:lnSpc>
              <a:spcBef>
                <a:spcPts val="0"/>
              </a:spcBef>
            </a:pPr>
            <a:r>
              <a:rPr lang="en-US" sz="2400" dirty="0" smtClean="0"/>
              <a:t>Bear witness to the gospel of Jesus Christ with courage, speaking the truth in love</a:t>
            </a:r>
          </a:p>
          <a:p>
            <a:pPr>
              <a:lnSpc>
                <a:spcPct val="100000"/>
              </a:lnSpc>
              <a:spcBef>
                <a:spcPts val="0"/>
              </a:spcBef>
            </a:pPr>
            <a:r>
              <a:rPr lang="en-US" sz="2400" dirty="0" smtClean="0"/>
              <a:t>Honor the sacred trust of relationships within the covenant community and observe appropriate boundaries</a:t>
            </a:r>
          </a:p>
          <a:p>
            <a:pPr>
              <a:lnSpc>
                <a:spcPct val="100000"/>
              </a:lnSpc>
              <a:spcBef>
                <a:spcPts val="0"/>
              </a:spcBef>
            </a:pPr>
            <a:r>
              <a:rPr lang="en-US" sz="2400" dirty="0" smtClean="0"/>
              <a:t>Be judicious in the exercise of the power and privileges of positions of responsibility I hold</a:t>
            </a:r>
          </a:p>
          <a:p>
            <a:pPr>
              <a:lnSpc>
                <a:spcPct val="100000"/>
              </a:lnSpc>
              <a:spcBef>
                <a:spcPts val="0"/>
              </a:spcBef>
            </a:pPr>
            <a:r>
              <a:rPr lang="en-US" sz="2400" dirty="0" smtClean="0"/>
              <a:t>Avoid conflicts of interest that might compromise my witness and relationships within the community of faith</a:t>
            </a:r>
          </a:p>
          <a:p>
            <a:pPr>
              <a:lnSpc>
                <a:spcPct val="100000"/>
              </a:lnSpc>
              <a:spcBef>
                <a:spcPts val="0"/>
              </a:spcBef>
            </a:pPr>
            <a:r>
              <a:rPr lang="en-US" sz="2400" dirty="0" smtClean="0"/>
              <a:t>Refrain from exploiting relationships within the community of faith for personal gain or gratification, </a:t>
            </a:r>
            <a:r>
              <a:rPr lang="en-US" sz="2400" b="1" dirty="0" smtClean="0"/>
              <a:t>including sexual harassment and misconduct </a:t>
            </a:r>
            <a:r>
              <a:rPr lang="en-US" sz="2400" dirty="0" smtClean="0"/>
              <a:t>as defined by Presbyterian Church (U.S.A.) policy. (emphasis added) </a:t>
            </a:r>
            <a:endParaRPr lang="en-US" sz="2400" dirty="0"/>
          </a:p>
        </p:txBody>
      </p:sp>
    </p:spTree>
    <p:extLst>
      <p:ext uri="{BB962C8B-B14F-4D97-AF65-F5344CB8AC3E}">
        <p14:creationId xmlns:p14="http://schemas.microsoft.com/office/powerpoint/2010/main" val="310830961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273-68FF-464C-AC6C-2261C4E7B336}"/>
              </a:ext>
            </a:extLst>
          </p:cNvPr>
          <p:cNvSpPr>
            <a:spLocks noGrp="1"/>
          </p:cNvSpPr>
          <p:nvPr>
            <p:ph type="title"/>
          </p:nvPr>
        </p:nvSpPr>
        <p:spPr/>
        <p:txBody>
          <a:bodyPr>
            <a:normAutofit/>
          </a:bodyPr>
          <a:lstStyle/>
          <a:p>
            <a:r>
              <a:rPr lang="en-US" b="1" dirty="0" smtClean="0">
                <a:latin typeface="+mn-lt"/>
              </a:rPr>
              <a:t>The Basics of Harassment</a:t>
            </a:r>
            <a:br>
              <a:rPr lang="en-US" b="1" dirty="0" smtClean="0">
                <a:latin typeface="+mn-lt"/>
              </a:rPr>
            </a:br>
            <a:r>
              <a:rPr lang="en-US" sz="2000" dirty="0" smtClean="0"/>
              <a:t>Michael Kirk, General Counsel, Office of Legal &amp; Risk Management Services PC(USA) A Corporation</a:t>
            </a:r>
            <a:endParaRPr lang="en-US" sz="2000" b="1" dirty="0">
              <a:latin typeface="+mn-lt"/>
            </a:endParaRPr>
          </a:p>
        </p:txBody>
      </p:sp>
      <p:sp>
        <p:nvSpPr>
          <p:cNvPr id="3" name="Content Placeholder 2">
            <a:extLst>
              <a:ext uri="{FF2B5EF4-FFF2-40B4-BE49-F238E27FC236}">
                <a16:creationId xmlns:a16="http://schemas.microsoft.com/office/drawing/2014/main" id="{22D369F1-6768-49A6-8608-142A4712FAE6}"/>
              </a:ext>
            </a:extLst>
          </p:cNvPr>
          <p:cNvSpPr>
            <a:spLocks noGrp="1"/>
          </p:cNvSpPr>
          <p:nvPr>
            <p:ph idx="1"/>
          </p:nvPr>
        </p:nvSpPr>
        <p:spPr>
          <a:xfrm>
            <a:off x="755073" y="1511589"/>
            <a:ext cx="10956636" cy="4351338"/>
          </a:xfrm>
        </p:spPr>
        <p:txBody>
          <a:bodyPr>
            <a:noAutofit/>
          </a:bodyPr>
          <a:lstStyle/>
          <a:p>
            <a:pPr marL="0" indent="0">
              <a:lnSpc>
                <a:spcPct val="100000"/>
              </a:lnSpc>
              <a:spcBef>
                <a:spcPts val="0"/>
              </a:spcBef>
              <a:buNone/>
            </a:pPr>
            <a:r>
              <a:rPr lang="en-US" sz="2000" dirty="0" smtClean="0"/>
              <a:t>This also holds true for employees, volunteers, and ordained officers. Engaging in harassing behaviors violates these Standards.</a:t>
            </a:r>
          </a:p>
          <a:p>
            <a:pPr marL="0" indent="0">
              <a:lnSpc>
                <a:spcPct val="100000"/>
              </a:lnSpc>
              <a:spcBef>
                <a:spcPts val="0"/>
              </a:spcBef>
              <a:buNone/>
            </a:pPr>
            <a:r>
              <a:rPr lang="en-US" sz="2000" u="sng" dirty="0" smtClean="0"/>
              <a:t>Who is an employer?  </a:t>
            </a:r>
          </a:p>
          <a:p>
            <a:pPr marL="0" indent="0">
              <a:lnSpc>
                <a:spcPct val="100000"/>
              </a:lnSpc>
              <a:spcBef>
                <a:spcPts val="0"/>
              </a:spcBef>
              <a:buNone/>
            </a:pPr>
            <a:endParaRPr lang="en-US" sz="2000" u="sng" dirty="0"/>
          </a:p>
          <a:p>
            <a:pPr marL="0" indent="0">
              <a:lnSpc>
                <a:spcPct val="100000"/>
              </a:lnSpc>
              <a:spcBef>
                <a:spcPts val="0"/>
              </a:spcBef>
              <a:buNone/>
            </a:pPr>
            <a:r>
              <a:rPr lang="en-US" sz="2000" dirty="0" smtClean="0"/>
              <a:t>Under federal law:</a:t>
            </a:r>
          </a:p>
          <a:p>
            <a:pPr marL="0" indent="0">
              <a:lnSpc>
                <a:spcPct val="100000"/>
              </a:lnSpc>
              <a:spcBef>
                <a:spcPts val="0"/>
              </a:spcBef>
              <a:buNone/>
            </a:pPr>
            <a:r>
              <a:rPr lang="en-US" sz="2000" dirty="0" smtClean="0"/>
              <a:t>Title VII applies to employers of 15 or more employees. In general Title VII makes it </a:t>
            </a:r>
          </a:p>
          <a:p>
            <a:pPr marL="0" indent="0">
              <a:lnSpc>
                <a:spcPct val="100000"/>
              </a:lnSpc>
              <a:spcBef>
                <a:spcPts val="0"/>
              </a:spcBef>
              <a:buNone/>
            </a:pPr>
            <a:r>
              <a:rPr lang="en-US" sz="2000" dirty="0" smtClean="0"/>
              <a:t>unlawful for an employer to:</a:t>
            </a:r>
          </a:p>
          <a:p>
            <a:pPr>
              <a:lnSpc>
                <a:spcPct val="100000"/>
              </a:lnSpc>
              <a:spcBef>
                <a:spcPts val="0"/>
              </a:spcBef>
            </a:pPr>
            <a:r>
              <a:rPr lang="en-US" sz="2000" dirty="0" smtClean="0"/>
              <a:t>fail or refuse to hire; or </a:t>
            </a:r>
          </a:p>
          <a:p>
            <a:pPr>
              <a:lnSpc>
                <a:spcPct val="100000"/>
              </a:lnSpc>
              <a:spcBef>
                <a:spcPts val="0"/>
              </a:spcBef>
            </a:pPr>
            <a:r>
              <a:rPr lang="en-US" sz="2000" dirty="0" smtClean="0"/>
              <a:t>to fire any individual, or </a:t>
            </a:r>
          </a:p>
          <a:p>
            <a:pPr>
              <a:lnSpc>
                <a:spcPct val="100000"/>
              </a:lnSpc>
              <a:spcBef>
                <a:spcPts val="0"/>
              </a:spcBef>
            </a:pPr>
            <a:r>
              <a:rPr lang="en-US" sz="2000" dirty="0" smtClean="0"/>
              <a:t>otherwise to discriminate against any individual with respect to compensation, terms, conditions, or privileges of employment because of that individual's race, color, religion, sex, or national origin.</a:t>
            </a:r>
          </a:p>
          <a:p>
            <a:pPr marL="0" indent="0">
              <a:lnSpc>
                <a:spcPct val="100000"/>
              </a:lnSpc>
              <a:spcBef>
                <a:spcPts val="0"/>
              </a:spcBef>
              <a:buNone/>
            </a:pPr>
            <a:endParaRPr lang="en-US" sz="2000" dirty="0" smtClean="0"/>
          </a:p>
          <a:p>
            <a:pPr marL="0" indent="0">
              <a:lnSpc>
                <a:spcPct val="100000"/>
              </a:lnSpc>
              <a:spcBef>
                <a:spcPts val="0"/>
              </a:spcBef>
              <a:buNone/>
            </a:pPr>
            <a:r>
              <a:rPr lang="en-US" sz="2000" dirty="0" smtClean="0"/>
              <a:t>States have similar anti-discrimination laws, but congregations and councils should note that those laws often apply to employers of fewer than 15 people. </a:t>
            </a:r>
          </a:p>
        </p:txBody>
      </p:sp>
    </p:spTree>
    <p:extLst>
      <p:ext uri="{BB962C8B-B14F-4D97-AF65-F5344CB8AC3E}">
        <p14:creationId xmlns:p14="http://schemas.microsoft.com/office/powerpoint/2010/main" val="789970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74D36-9ED7-4EBF-B545-F80B6FFFC4EB}"/>
              </a:ext>
            </a:extLst>
          </p:cNvPr>
          <p:cNvSpPr>
            <a:spLocks noGrp="1"/>
          </p:cNvSpPr>
          <p:nvPr>
            <p:ph type="title"/>
          </p:nvPr>
        </p:nvSpPr>
        <p:spPr/>
        <p:txBody>
          <a:bodyPr>
            <a:normAutofit/>
          </a:bodyPr>
          <a:lstStyle/>
          <a:p>
            <a:r>
              <a:rPr lang="en-US" b="1" dirty="0">
                <a:latin typeface="+mn-lt"/>
              </a:rPr>
              <a:t>Four Principles for Personal Boundaries in </a:t>
            </a:r>
            <a:r>
              <a:rPr lang="en-US" b="1" dirty="0" smtClean="0">
                <a:latin typeface="+mn-lt"/>
              </a:rPr>
              <a:t>Ordained </a:t>
            </a:r>
            <a:r>
              <a:rPr lang="en-US" b="1" dirty="0">
                <a:latin typeface="+mn-lt"/>
              </a:rPr>
              <a:t>Ministry</a:t>
            </a:r>
          </a:p>
        </p:txBody>
      </p:sp>
      <p:sp>
        <p:nvSpPr>
          <p:cNvPr id="3" name="Content Placeholder 2">
            <a:extLst>
              <a:ext uri="{FF2B5EF4-FFF2-40B4-BE49-F238E27FC236}">
                <a16:creationId xmlns:a16="http://schemas.microsoft.com/office/drawing/2014/main" id="{AEA820E2-FF25-4B17-B1D1-335B3E688C01}"/>
              </a:ext>
            </a:extLst>
          </p:cNvPr>
          <p:cNvSpPr>
            <a:spLocks noGrp="1"/>
          </p:cNvSpPr>
          <p:nvPr>
            <p:ph idx="1"/>
          </p:nvPr>
        </p:nvSpPr>
        <p:spPr/>
        <p:txBody>
          <a:bodyPr/>
          <a:lstStyle/>
          <a:p>
            <a:r>
              <a:rPr lang="en-US" dirty="0" smtClean="0"/>
              <a:t>Your </a:t>
            </a:r>
            <a:r>
              <a:rPr lang="en-US" dirty="0"/>
              <a:t>first covenant relationship is with God.</a:t>
            </a:r>
          </a:p>
          <a:p>
            <a:r>
              <a:rPr lang="en-US" dirty="0" smtClean="0"/>
              <a:t>Crises </a:t>
            </a:r>
            <a:r>
              <a:rPr lang="en-US" b="1" dirty="0"/>
              <a:t>do</a:t>
            </a:r>
            <a:r>
              <a:rPr lang="en-US" dirty="0"/>
              <a:t> demand our attention (note the word “crises”)</a:t>
            </a:r>
          </a:p>
          <a:p>
            <a:r>
              <a:rPr lang="en-US" dirty="0" smtClean="0"/>
              <a:t>Scheduling </a:t>
            </a:r>
            <a:r>
              <a:rPr lang="en-US" dirty="0"/>
              <a:t>is a battleground</a:t>
            </a:r>
          </a:p>
          <a:p>
            <a:r>
              <a:rPr lang="en-US" dirty="0" smtClean="0"/>
              <a:t>Beware </a:t>
            </a:r>
            <a:r>
              <a:rPr lang="en-US" dirty="0"/>
              <a:t>the physical, mental, and time </a:t>
            </a:r>
            <a:r>
              <a:rPr lang="en-US" dirty="0" smtClean="0"/>
              <a:t>drain</a:t>
            </a:r>
            <a:endParaRPr lang="en-US" dirty="0"/>
          </a:p>
        </p:txBody>
      </p:sp>
    </p:spTree>
    <p:extLst>
      <p:ext uri="{BB962C8B-B14F-4D97-AF65-F5344CB8AC3E}">
        <p14:creationId xmlns:p14="http://schemas.microsoft.com/office/powerpoint/2010/main" val="224975015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273-68FF-464C-AC6C-2261C4E7B336}"/>
              </a:ext>
            </a:extLst>
          </p:cNvPr>
          <p:cNvSpPr>
            <a:spLocks noGrp="1"/>
          </p:cNvSpPr>
          <p:nvPr>
            <p:ph type="title"/>
          </p:nvPr>
        </p:nvSpPr>
        <p:spPr/>
        <p:txBody>
          <a:bodyPr>
            <a:normAutofit/>
          </a:bodyPr>
          <a:lstStyle/>
          <a:p>
            <a:r>
              <a:rPr lang="en-US" b="1" dirty="0" smtClean="0">
                <a:latin typeface="+mn-lt"/>
              </a:rPr>
              <a:t>The Basics of Harassment</a:t>
            </a:r>
            <a:br>
              <a:rPr lang="en-US" b="1" dirty="0" smtClean="0">
                <a:latin typeface="+mn-lt"/>
              </a:rPr>
            </a:br>
            <a:r>
              <a:rPr lang="en-US" sz="2000" dirty="0" smtClean="0"/>
              <a:t>Michael Kirk, General Counsel, Office of Legal &amp; Risk Management Services PC(USA) A Corporation</a:t>
            </a:r>
            <a:endParaRPr lang="en-US" sz="2000" b="1" dirty="0">
              <a:latin typeface="+mn-lt"/>
            </a:endParaRPr>
          </a:p>
        </p:txBody>
      </p:sp>
      <p:sp>
        <p:nvSpPr>
          <p:cNvPr id="3" name="Content Placeholder 2">
            <a:extLst>
              <a:ext uri="{FF2B5EF4-FFF2-40B4-BE49-F238E27FC236}">
                <a16:creationId xmlns:a16="http://schemas.microsoft.com/office/drawing/2014/main" id="{22D369F1-6768-49A6-8608-142A4712FAE6}"/>
              </a:ext>
            </a:extLst>
          </p:cNvPr>
          <p:cNvSpPr>
            <a:spLocks noGrp="1"/>
          </p:cNvSpPr>
          <p:nvPr>
            <p:ph idx="1"/>
          </p:nvPr>
        </p:nvSpPr>
        <p:spPr>
          <a:xfrm>
            <a:off x="755073" y="1690688"/>
            <a:ext cx="10956636" cy="4351338"/>
          </a:xfrm>
        </p:spPr>
        <p:txBody>
          <a:bodyPr>
            <a:noAutofit/>
          </a:bodyPr>
          <a:lstStyle/>
          <a:p>
            <a:pPr marL="0" indent="0">
              <a:lnSpc>
                <a:spcPct val="100000"/>
              </a:lnSpc>
              <a:spcBef>
                <a:spcPts val="0"/>
              </a:spcBef>
              <a:buNone/>
            </a:pPr>
            <a:r>
              <a:rPr lang="en-US" sz="2400" dirty="0" smtClean="0"/>
              <a:t>Does our congregation need a policy?</a:t>
            </a:r>
          </a:p>
          <a:p>
            <a:pPr marL="0" indent="0">
              <a:lnSpc>
                <a:spcPct val="100000"/>
              </a:lnSpc>
              <a:spcBef>
                <a:spcPts val="0"/>
              </a:spcBef>
              <a:buNone/>
            </a:pPr>
            <a:endParaRPr lang="en-US" sz="2400" dirty="0" smtClean="0"/>
          </a:p>
          <a:p>
            <a:pPr marL="0" indent="0">
              <a:lnSpc>
                <a:spcPct val="100000"/>
              </a:lnSpc>
              <a:spcBef>
                <a:spcPts val="0"/>
              </a:spcBef>
              <a:buNone/>
            </a:pPr>
            <a:r>
              <a:rPr lang="en-US" sz="2400" dirty="0" smtClean="0"/>
              <a:t>Yes, especially if you are an employer obligated to comply with federal or state law. But it is also wise to have one in order to help your employees and ordained officers comply with General Assembly policy. Having a policy informs your employees that as an employer you do not tolerate harassment, and it informs employees how to report harassment and tells them the type of employer they work for. Such a policy also encourages respect among co-workers who work in a community of faith. </a:t>
            </a:r>
          </a:p>
        </p:txBody>
      </p:sp>
    </p:spTree>
    <p:extLst>
      <p:ext uri="{BB962C8B-B14F-4D97-AF65-F5344CB8AC3E}">
        <p14:creationId xmlns:p14="http://schemas.microsoft.com/office/powerpoint/2010/main" val="217206421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273-68FF-464C-AC6C-2261C4E7B336}"/>
              </a:ext>
            </a:extLst>
          </p:cNvPr>
          <p:cNvSpPr>
            <a:spLocks noGrp="1"/>
          </p:cNvSpPr>
          <p:nvPr>
            <p:ph type="title"/>
          </p:nvPr>
        </p:nvSpPr>
        <p:spPr/>
        <p:txBody>
          <a:bodyPr>
            <a:normAutofit/>
          </a:bodyPr>
          <a:lstStyle/>
          <a:p>
            <a:r>
              <a:rPr lang="en-US" b="1" dirty="0" smtClean="0">
                <a:latin typeface="+mn-lt"/>
              </a:rPr>
              <a:t>The Basics of Harassment</a:t>
            </a:r>
            <a:br>
              <a:rPr lang="en-US" b="1" dirty="0" smtClean="0">
                <a:latin typeface="+mn-lt"/>
              </a:rPr>
            </a:br>
            <a:r>
              <a:rPr lang="en-US" sz="2000" dirty="0" smtClean="0"/>
              <a:t>Michael Kirk, General Counsel, Office of Legal &amp; Risk Management Services PC(USA) A Corporation</a:t>
            </a:r>
            <a:endParaRPr lang="en-US" sz="2000" b="1" dirty="0">
              <a:latin typeface="+mn-lt"/>
            </a:endParaRPr>
          </a:p>
        </p:txBody>
      </p:sp>
      <p:sp>
        <p:nvSpPr>
          <p:cNvPr id="3" name="Content Placeholder 2">
            <a:extLst>
              <a:ext uri="{FF2B5EF4-FFF2-40B4-BE49-F238E27FC236}">
                <a16:creationId xmlns:a16="http://schemas.microsoft.com/office/drawing/2014/main" id="{22D369F1-6768-49A6-8608-142A4712FAE6}"/>
              </a:ext>
            </a:extLst>
          </p:cNvPr>
          <p:cNvSpPr>
            <a:spLocks noGrp="1"/>
          </p:cNvSpPr>
          <p:nvPr>
            <p:ph idx="1"/>
          </p:nvPr>
        </p:nvSpPr>
        <p:spPr>
          <a:xfrm>
            <a:off x="755073" y="1524434"/>
            <a:ext cx="10956636" cy="4351338"/>
          </a:xfrm>
        </p:spPr>
        <p:txBody>
          <a:bodyPr>
            <a:noAutofit/>
          </a:bodyPr>
          <a:lstStyle/>
          <a:p>
            <a:pPr marL="0" indent="0">
              <a:lnSpc>
                <a:spcPct val="100000"/>
              </a:lnSpc>
              <a:spcBef>
                <a:spcPts val="0"/>
              </a:spcBef>
              <a:buNone/>
            </a:pPr>
            <a:r>
              <a:rPr lang="en-US" sz="2000" dirty="0" smtClean="0"/>
              <a:t>What constitutes harassment?</a:t>
            </a:r>
          </a:p>
          <a:p>
            <a:pPr marL="0" indent="0">
              <a:lnSpc>
                <a:spcPct val="100000"/>
              </a:lnSpc>
              <a:spcBef>
                <a:spcPts val="0"/>
              </a:spcBef>
              <a:buNone/>
            </a:pPr>
            <a:r>
              <a:rPr lang="en-US" sz="2000" dirty="0" smtClean="0"/>
              <a:t>Harassment is a type of discrimination. Harassment is unwelcome conduct toward a victim that is based upon the person being harassed being in a protected category (in other words, the harasser is engaged in harassment based upon the victim’s race, color, religion, sex (including sexual orientation, gender identity, or pregnancy), national origin, or other protected category.</a:t>
            </a:r>
          </a:p>
          <a:p>
            <a:pPr marL="0" indent="0">
              <a:lnSpc>
                <a:spcPct val="100000"/>
              </a:lnSpc>
              <a:spcBef>
                <a:spcPts val="0"/>
              </a:spcBef>
              <a:buNone/>
            </a:pPr>
            <a:endParaRPr lang="en-US" sz="2000" dirty="0" smtClean="0"/>
          </a:p>
          <a:p>
            <a:pPr marL="0" indent="0">
              <a:lnSpc>
                <a:spcPct val="100000"/>
              </a:lnSpc>
              <a:spcBef>
                <a:spcPts val="0"/>
              </a:spcBef>
              <a:buNone/>
            </a:pPr>
            <a:r>
              <a:rPr lang="en-US" sz="2000" dirty="0" smtClean="0"/>
              <a:t>Harassment becomes unlawful when:</a:t>
            </a:r>
          </a:p>
          <a:p>
            <a:pPr>
              <a:lnSpc>
                <a:spcPct val="100000"/>
              </a:lnSpc>
              <a:spcBef>
                <a:spcPts val="0"/>
              </a:spcBef>
            </a:pPr>
            <a:r>
              <a:rPr lang="en-US" sz="2000" dirty="0" smtClean="0"/>
              <a:t>the offensive conduct becomes a term or condition of continued employment, or </a:t>
            </a:r>
          </a:p>
          <a:p>
            <a:pPr>
              <a:lnSpc>
                <a:spcPct val="100000"/>
              </a:lnSpc>
              <a:spcBef>
                <a:spcPts val="0"/>
              </a:spcBef>
            </a:pPr>
            <a:r>
              <a:rPr lang="en-US" sz="2000" dirty="0" smtClean="0"/>
              <a:t>the conduct is severe or pervasive enough to create a work environment that a reasonable person would consider intimidating, hostile, or abusive. The conduct must create a work environment that would be intimidating, hostile, or offensive to reasonable people.</a:t>
            </a:r>
          </a:p>
          <a:p>
            <a:pPr marL="0" indent="0">
              <a:lnSpc>
                <a:spcPct val="100000"/>
              </a:lnSpc>
              <a:spcBef>
                <a:spcPts val="0"/>
              </a:spcBef>
              <a:buNone/>
            </a:pPr>
            <a:endParaRPr lang="en-US" sz="2000" dirty="0" smtClean="0"/>
          </a:p>
          <a:p>
            <a:pPr marL="0" indent="0">
              <a:lnSpc>
                <a:spcPct val="100000"/>
              </a:lnSpc>
              <a:spcBef>
                <a:spcPts val="0"/>
              </a:spcBef>
              <a:buNone/>
            </a:pPr>
            <a:r>
              <a:rPr lang="en-US" sz="2000" dirty="0" smtClean="0"/>
              <a:t>Anti-discrimination laws also prohibit harassment against individuals in retaliation for filing a charge of discrimination or making a report at work, participating in an investigation of a complaint of harassment, or for filing a lawsuit based upon allegations of harassment due to someone being in a protected category, or opposing employment practices that they reasonably believe discriminate against individuals, in violation of these laws.</a:t>
            </a:r>
          </a:p>
        </p:txBody>
      </p:sp>
    </p:spTree>
    <p:extLst>
      <p:ext uri="{BB962C8B-B14F-4D97-AF65-F5344CB8AC3E}">
        <p14:creationId xmlns:p14="http://schemas.microsoft.com/office/powerpoint/2010/main" val="318123989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273-68FF-464C-AC6C-2261C4E7B336}"/>
              </a:ext>
            </a:extLst>
          </p:cNvPr>
          <p:cNvSpPr>
            <a:spLocks noGrp="1"/>
          </p:cNvSpPr>
          <p:nvPr>
            <p:ph type="title"/>
          </p:nvPr>
        </p:nvSpPr>
        <p:spPr/>
        <p:txBody>
          <a:bodyPr>
            <a:normAutofit/>
          </a:bodyPr>
          <a:lstStyle/>
          <a:p>
            <a:r>
              <a:rPr lang="en-US" b="1" dirty="0" smtClean="0">
                <a:latin typeface="+mn-lt"/>
              </a:rPr>
              <a:t>The Basics of Harassment</a:t>
            </a:r>
            <a:br>
              <a:rPr lang="en-US" b="1" dirty="0" smtClean="0">
                <a:latin typeface="+mn-lt"/>
              </a:rPr>
            </a:br>
            <a:r>
              <a:rPr lang="en-US" sz="2000" dirty="0" smtClean="0"/>
              <a:t>Michael Kirk, General Counsel, Office of Legal &amp; Risk Management Services PC(USA) A Corporation</a:t>
            </a:r>
            <a:endParaRPr lang="en-US" sz="2000" b="1" dirty="0">
              <a:latin typeface="+mn-lt"/>
            </a:endParaRPr>
          </a:p>
        </p:txBody>
      </p:sp>
      <p:sp>
        <p:nvSpPr>
          <p:cNvPr id="3" name="Content Placeholder 2">
            <a:extLst>
              <a:ext uri="{FF2B5EF4-FFF2-40B4-BE49-F238E27FC236}">
                <a16:creationId xmlns:a16="http://schemas.microsoft.com/office/drawing/2014/main" id="{22D369F1-6768-49A6-8608-142A4712FAE6}"/>
              </a:ext>
            </a:extLst>
          </p:cNvPr>
          <p:cNvSpPr>
            <a:spLocks noGrp="1"/>
          </p:cNvSpPr>
          <p:nvPr>
            <p:ph idx="1"/>
          </p:nvPr>
        </p:nvSpPr>
        <p:spPr>
          <a:xfrm>
            <a:off x="755073" y="1524434"/>
            <a:ext cx="10956636" cy="4351338"/>
          </a:xfrm>
        </p:spPr>
        <p:txBody>
          <a:bodyPr>
            <a:noAutofit/>
          </a:bodyPr>
          <a:lstStyle/>
          <a:p>
            <a:pPr marL="0" indent="0">
              <a:lnSpc>
                <a:spcPct val="100000"/>
              </a:lnSpc>
              <a:spcBef>
                <a:spcPts val="0"/>
              </a:spcBef>
              <a:buNone/>
            </a:pPr>
            <a:r>
              <a:rPr lang="en-US" sz="2000" dirty="0" smtClean="0"/>
              <a:t>Sexual Harassment</a:t>
            </a:r>
          </a:p>
          <a:p>
            <a:pPr marL="0" indent="0">
              <a:lnSpc>
                <a:spcPct val="100000"/>
              </a:lnSpc>
              <a:spcBef>
                <a:spcPts val="0"/>
              </a:spcBef>
              <a:buNone/>
            </a:pPr>
            <a:r>
              <a:rPr lang="en-US" sz="2000" dirty="0" smtClean="0"/>
              <a:t>Sexual harassment is one type of harassment, based upon power and gender. There are several types:</a:t>
            </a:r>
          </a:p>
          <a:p>
            <a:pPr>
              <a:lnSpc>
                <a:spcPct val="100000"/>
              </a:lnSpc>
              <a:spcBef>
                <a:spcPts val="0"/>
              </a:spcBef>
            </a:pPr>
            <a:r>
              <a:rPr lang="en-US" sz="2000" dirty="0" smtClean="0"/>
              <a:t>quid pro quo – this is when one person is in a position of power over another person and demands sexual favors from the person who reports to them, often in exchange for promises of more pay or a promotion or other benefits;</a:t>
            </a:r>
          </a:p>
          <a:p>
            <a:pPr>
              <a:lnSpc>
                <a:spcPct val="100000"/>
              </a:lnSpc>
              <a:spcBef>
                <a:spcPts val="0"/>
              </a:spcBef>
            </a:pPr>
            <a:r>
              <a:rPr lang="en-US" sz="2000" dirty="0" smtClean="0"/>
              <a:t>hostile environment – this is harassment that “pollutes” the victim’s work environment to the point that it makes it difficult for them to perform their job duties. It includes behaviors such as sexual comments, inappropriate jokes, and physical contact (ex. brushing against someone in an inappropriate manner). Typically, just one incident (unless it is outrageous) is not enough, legally, to make a claim, but if one incident is reported the employer should act upon it and prevent any other future harassment. This conduct becomes a violation of law when there are repeated incidents.</a:t>
            </a:r>
          </a:p>
          <a:p>
            <a:pPr>
              <a:lnSpc>
                <a:spcPct val="100000"/>
              </a:lnSpc>
              <a:spcBef>
                <a:spcPts val="0"/>
              </a:spcBef>
            </a:pPr>
            <a:r>
              <a:rPr lang="en-US" sz="2000" dirty="0" smtClean="0"/>
              <a:t>third party harassment – this is harassment by someone who is not employed by the employer (ex. a vendor, a session member, a member of the congregation). If the harassment occurs while the employee is performing work duties, it is the employer’s obligation to stop this type of harassment. This can be any type of harassment, not just sexual.</a:t>
            </a:r>
          </a:p>
        </p:txBody>
      </p:sp>
    </p:spTree>
    <p:extLst>
      <p:ext uri="{BB962C8B-B14F-4D97-AF65-F5344CB8AC3E}">
        <p14:creationId xmlns:p14="http://schemas.microsoft.com/office/powerpoint/2010/main" val="209255477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273-68FF-464C-AC6C-2261C4E7B336}"/>
              </a:ext>
            </a:extLst>
          </p:cNvPr>
          <p:cNvSpPr>
            <a:spLocks noGrp="1"/>
          </p:cNvSpPr>
          <p:nvPr>
            <p:ph type="title"/>
          </p:nvPr>
        </p:nvSpPr>
        <p:spPr/>
        <p:txBody>
          <a:bodyPr>
            <a:normAutofit/>
          </a:bodyPr>
          <a:lstStyle/>
          <a:p>
            <a:r>
              <a:rPr lang="en-US" b="1" dirty="0" smtClean="0">
                <a:latin typeface="+mn-lt"/>
              </a:rPr>
              <a:t>The Basics of Harassment</a:t>
            </a:r>
            <a:br>
              <a:rPr lang="en-US" b="1" dirty="0" smtClean="0">
                <a:latin typeface="+mn-lt"/>
              </a:rPr>
            </a:br>
            <a:r>
              <a:rPr lang="en-US" sz="2000" dirty="0" smtClean="0"/>
              <a:t>Michael Kirk, General Counsel, Office of Legal &amp; Risk Management Services PC(USA) A Corporation</a:t>
            </a:r>
            <a:endParaRPr lang="en-US" sz="2000" b="1" dirty="0">
              <a:latin typeface="+mn-lt"/>
            </a:endParaRPr>
          </a:p>
        </p:txBody>
      </p:sp>
      <p:sp>
        <p:nvSpPr>
          <p:cNvPr id="3" name="Content Placeholder 2">
            <a:extLst>
              <a:ext uri="{FF2B5EF4-FFF2-40B4-BE49-F238E27FC236}">
                <a16:creationId xmlns:a16="http://schemas.microsoft.com/office/drawing/2014/main" id="{22D369F1-6768-49A6-8608-142A4712FAE6}"/>
              </a:ext>
            </a:extLst>
          </p:cNvPr>
          <p:cNvSpPr>
            <a:spLocks noGrp="1"/>
          </p:cNvSpPr>
          <p:nvPr>
            <p:ph idx="1"/>
          </p:nvPr>
        </p:nvSpPr>
        <p:spPr>
          <a:xfrm>
            <a:off x="755073" y="1524434"/>
            <a:ext cx="10956636" cy="4351338"/>
          </a:xfrm>
        </p:spPr>
        <p:txBody>
          <a:bodyPr>
            <a:noAutofit/>
          </a:bodyPr>
          <a:lstStyle/>
          <a:p>
            <a:pPr marL="0" indent="0">
              <a:lnSpc>
                <a:spcPct val="100000"/>
              </a:lnSpc>
              <a:spcBef>
                <a:spcPts val="0"/>
              </a:spcBef>
              <a:buNone/>
            </a:pPr>
            <a:r>
              <a:rPr lang="en-US" sz="2000" dirty="0" smtClean="0"/>
              <a:t>Employer’s duties regarding harassment</a:t>
            </a:r>
          </a:p>
          <a:p>
            <a:pPr marL="0" indent="0">
              <a:lnSpc>
                <a:spcPct val="100000"/>
              </a:lnSpc>
              <a:spcBef>
                <a:spcPts val="0"/>
              </a:spcBef>
              <a:buNone/>
            </a:pPr>
            <a:r>
              <a:rPr lang="en-US" sz="2000" dirty="0" smtClean="0"/>
              <a:t>As an employer you have multiple duties concerning harassment:</a:t>
            </a:r>
          </a:p>
          <a:p>
            <a:pPr>
              <a:lnSpc>
                <a:spcPct val="100000"/>
              </a:lnSpc>
              <a:spcBef>
                <a:spcPts val="0"/>
              </a:spcBef>
            </a:pPr>
            <a:r>
              <a:rPr lang="en-US" sz="2000" dirty="0" smtClean="0"/>
              <a:t>To have a policy in your employee handbook or manual to make known to your employees that you have an anti-harassment policy, against all types of harassment.</a:t>
            </a:r>
          </a:p>
          <a:p>
            <a:pPr>
              <a:lnSpc>
                <a:spcPct val="100000"/>
              </a:lnSpc>
              <a:spcBef>
                <a:spcPts val="0"/>
              </a:spcBef>
            </a:pPr>
            <a:r>
              <a:rPr lang="en-US" sz="2000" dirty="0" smtClean="0"/>
              <a:t>To train managers to recognize and put a stop to harassment.</a:t>
            </a:r>
          </a:p>
          <a:p>
            <a:pPr>
              <a:lnSpc>
                <a:spcPct val="100000"/>
              </a:lnSpc>
              <a:spcBef>
                <a:spcPts val="0"/>
              </a:spcBef>
            </a:pPr>
            <a:r>
              <a:rPr lang="en-US" sz="2000" dirty="0" smtClean="0"/>
              <a:t>To train employees on your policy and how to make reports.</a:t>
            </a:r>
          </a:p>
          <a:p>
            <a:pPr>
              <a:lnSpc>
                <a:spcPct val="100000"/>
              </a:lnSpc>
              <a:spcBef>
                <a:spcPts val="0"/>
              </a:spcBef>
            </a:pPr>
            <a:r>
              <a:rPr lang="en-US" sz="2000" dirty="0" smtClean="0"/>
              <a:t>To identify someone/some position in your organization who will receive and act on reports of harassment. There should be several paths of reporting so that if one person who is an option to report to is accused of harassment, an employee can feel as though they are not facing an obstacle in reporting. For example: you might identify the pastor as someone to report to, but if allegations involve the pastor, an employee can report to the Chair of the Personnel Committee or other employee, such as an associate pastor.</a:t>
            </a:r>
          </a:p>
          <a:p>
            <a:pPr>
              <a:lnSpc>
                <a:spcPct val="100000"/>
              </a:lnSpc>
              <a:spcBef>
                <a:spcPts val="0"/>
              </a:spcBef>
            </a:pPr>
            <a:r>
              <a:rPr lang="en-US" sz="2000" dirty="0" smtClean="0"/>
              <a:t>Ultimately, the employer’s duty is to prevent harassment and to immediately put a stop to it once it is reported or discovered.</a:t>
            </a:r>
          </a:p>
        </p:txBody>
      </p:sp>
    </p:spTree>
    <p:extLst>
      <p:ext uri="{BB962C8B-B14F-4D97-AF65-F5344CB8AC3E}">
        <p14:creationId xmlns:p14="http://schemas.microsoft.com/office/powerpoint/2010/main" val="349841128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273-68FF-464C-AC6C-2261C4E7B336}"/>
              </a:ext>
            </a:extLst>
          </p:cNvPr>
          <p:cNvSpPr>
            <a:spLocks noGrp="1"/>
          </p:cNvSpPr>
          <p:nvPr>
            <p:ph type="title"/>
          </p:nvPr>
        </p:nvSpPr>
        <p:spPr/>
        <p:txBody>
          <a:bodyPr>
            <a:normAutofit/>
          </a:bodyPr>
          <a:lstStyle/>
          <a:p>
            <a:r>
              <a:rPr lang="en-US" b="1" dirty="0" smtClean="0">
                <a:latin typeface="+mn-lt"/>
              </a:rPr>
              <a:t>The Basics of Harassment</a:t>
            </a:r>
            <a:br>
              <a:rPr lang="en-US" b="1" dirty="0" smtClean="0">
                <a:latin typeface="+mn-lt"/>
              </a:rPr>
            </a:br>
            <a:r>
              <a:rPr lang="en-US" sz="2000" dirty="0" smtClean="0"/>
              <a:t>Michael Kirk, General Counsel, Office of Legal &amp; Risk Management Services PC(USA) A Corporation</a:t>
            </a:r>
            <a:endParaRPr lang="en-US" sz="2000" b="1" dirty="0">
              <a:latin typeface="+mn-lt"/>
            </a:endParaRPr>
          </a:p>
        </p:txBody>
      </p:sp>
      <p:sp>
        <p:nvSpPr>
          <p:cNvPr id="3" name="Content Placeholder 2">
            <a:extLst>
              <a:ext uri="{FF2B5EF4-FFF2-40B4-BE49-F238E27FC236}">
                <a16:creationId xmlns:a16="http://schemas.microsoft.com/office/drawing/2014/main" id="{22D369F1-6768-49A6-8608-142A4712FAE6}"/>
              </a:ext>
            </a:extLst>
          </p:cNvPr>
          <p:cNvSpPr>
            <a:spLocks noGrp="1"/>
          </p:cNvSpPr>
          <p:nvPr>
            <p:ph idx="1"/>
          </p:nvPr>
        </p:nvSpPr>
        <p:spPr>
          <a:xfrm>
            <a:off x="755073" y="1524434"/>
            <a:ext cx="10956636" cy="4351338"/>
          </a:xfrm>
        </p:spPr>
        <p:txBody>
          <a:bodyPr>
            <a:noAutofit/>
          </a:bodyPr>
          <a:lstStyle/>
          <a:p>
            <a:pPr marL="0" indent="0">
              <a:lnSpc>
                <a:spcPct val="100000"/>
              </a:lnSpc>
              <a:spcBef>
                <a:spcPts val="0"/>
              </a:spcBef>
              <a:buNone/>
            </a:pPr>
            <a:r>
              <a:rPr lang="en-US" sz="2000" dirty="0" smtClean="0"/>
              <a:t>At this link you will find the Presbyterian Church (U.S.A.), A Corporation’s policy against harassment and reporting of harassment. You are welcome to use it as a sample to create your own policy. But keep in mind it may not be appropriate for your organization and may need to be adapted. Seek advice from your legal advisor in creating and implementing such a policy.</a:t>
            </a:r>
          </a:p>
          <a:p>
            <a:pPr marL="0" indent="0">
              <a:lnSpc>
                <a:spcPct val="100000"/>
              </a:lnSpc>
              <a:spcBef>
                <a:spcPts val="0"/>
              </a:spcBef>
              <a:buNone/>
            </a:pPr>
            <a:endParaRPr lang="en-US" sz="2000" dirty="0" smtClean="0"/>
          </a:p>
          <a:p>
            <a:pPr marL="0" indent="0">
              <a:lnSpc>
                <a:spcPct val="100000"/>
              </a:lnSpc>
              <a:spcBef>
                <a:spcPts val="0"/>
              </a:spcBef>
              <a:buNone/>
            </a:pPr>
            <a:r>
              <a:rPr lang="en-US" sz="2000" dirty="0" smtClean="0"/>
              <a:t>You can find more information on harassment at these links:</a:t>
            </a:r>
          </a:p>
          <a:p>
            <a:pPr marL="0" indent="0">
              <a:lnSpc>
                <a:spcPct val="100000"/>
              </a:lnSpc>
              <a:spcBef>
                <a:spcPts val="0"/>
              </a:spcBef>
              <a:buNone/>
            </a:pPr>
            <a:r>
              <a:rPr lang="en-US" sz="2000" dirty="0" smtClean="0"/>
              <a:t>• </a:t>
            </a:r>
            <a:r>
              <a:rPr lang="en-US" sz="2000" dirty="0" smtClean="0">
                <a:hlinkClick r:id="rId3"/>
              </a:rPr>
              <a:t>https://www.eeoc.gov/harassment</a:t>
            </a:r>
            <a:r>
              <a:rPr lang="en-US" sz="2000" dirty="0" smtClean="0"/>
              <a:t> </a:t>
            </a:r>
          </a:p>
          <a:p>
            <a:pPr marL="0" indent="0">
              <a:lnSpc>
                <a:spcPct val="100000"/>
              </a:lnSpc>
              <a:spcBef>
                <a:spcPts val="0"/>
              </a:spcBef>
              <a:buNone/>
            </a:pPr>
            <a:r>
              <a:rPr lang="en-US" sz="2000" dirty="0" smtClean="0"/>
              <a:t>• </a:t>
            </a:r>
            <a:r>
              <a:rPr lang="en-US" sz="2000" dirty="0" smtClean="0">
                <a:hlinkClick r:id="rId4"/>
              </a:rPr>
              <a:t>https://www.eeoc.gov/sexual-harassment</a:t>
            </a:r>
            <a:r>
              <a:rPr lang="en-US" sz="2000" dirty="0" smtClean="0"/>
              <a:t> </a:t>
            </a:r>
          </a:p>
          <a:p>
            <a:pPr marL="0" indent="0">
              <a:lnSpc>
                <a:spcPct val="100000"/>
              </a:lnSpc>
              <a:spcBef>
                <a:spcPts val="0"/>
              </a:spcBef>
              <a:buNone/>
            </a:pPr>
            <a:r>
              <a:rPr lang="en-US" sz="2000" dirty="0" smtClean="0"/>
              <a:t>• </a:t>
            </a:r>
            <a:r>
              <a:rPr lang="en-US" sz="2000" dirty="0" smtClean="0">
                <a:hlinkClick r:id="rId5"/>
              </a:rPr>
              <a:t>https://www.eeoc.gov/fact-sheet/facts-about-sexual-harassment</a:t>
            </a:r>
            <a:r>
              <a:rPr lang="en-US" sz="2000" dirty="0" smtClean="0"/>
              <a:t> </a:t>
            </a:r>
          </a:p>
          <a:p>
            <a:pPr marL="0" indent="0">
              <a:lnSpc>
                <a:spcPct val="100000"/>
              </a:lnSpc>
              <a:spcBef>
                <a:spcPts val="0"/>
              </a:spcBef>
              <a:buNone/>
            </a:pPr>
            <a:r>
              <a:rPr lang="en-US" sz="2000" dirty="0" smtClean="0"/>
              <a:t>• </a:t>
            </a:r>
            <a:r>
              <a:rPr lang="en-US" sz="2000" dirty="0" smtClean="0">
                <a:hlinkClick r:id="rId6"/>
              </a:rPr>
              <a:t>https://www.shrm.org/resourcesandtools/pages/workplace-harassment.aspx</a:t>
            </a:r>
            <a:r>
              <a:rPr lang="en-US" sz="2000" dirty="0" smtClean="0"/>
              <a:t> </a:t>
            </a:r>
          </a:p>
          <a:p>
            <a:pPr marL="0" indent="0">
              <a:lnSpc>
                <a:spcPct val="100000"/>
              </a:lnSpc>
              <a:spcBef>
                <a:spcPts val="0"/>
              </a:spcBef>
              <a:buNone/>
            </a:pPr>
            <a:endParaRPr lang="en-US" sz="2000" dirty="0" smtClean="0"/>
          </a:p>
          <a:p>
            <a:pPr marL="0" indent="0">
              <a:lnSpc>
                <a:spcPct val="100000"/>
              </a:lnSpc>
              <a:spcBef>
                <a:spcPts val="0"/>
              </a:spcBef>
              <a:buNone/>
            </a:pPr>
            <a:r>
              <a:rPr lang="en-US" sz="2000" dirty="0" smtClean="0"/>
              <a:t>DISCLAIMER: This information piece should not be considered legal advice. You should not rely upon the information in this article in lieu of and without consulting and obtaining legal advice from your legal advisors in your state and jurisdiction.</a:t>
            </a:r>
          </a:p>
        </p:txBody>
      </p:sp>
    </p:spTree>
    <p:extLst>
      <p:ext uri="{BB962C8B-B14F-4D97-AF65-F5344CB8AC3E}">
        <p14:creationId xmlns:p14="http://schemas.microsoft.com/office/powerpoint/2010/main" val="47743879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Healthy Practices</a:t>
            </a:r>
            <a:endParaRPr lang="en-US" b="1" dirty="0">
              <a:latin typeface="+mn-lt"/>
            </a:endParaRPr>
          </a:p>
        </p:txBody>
      </p:sp>
      <p:sp>
        <p:nvSpPr>
          <p:cNvPr id="3" name="Content Placeholder 2"/>
          <p:cNvSpPr>
            <a:spLocks noGrp="1"/>
          </p:cNvSpPr>
          <p:nvPr>
            <p:ph idx="1"/>
          </p:nvPr>
        </p:nvSpPr>
        <p:spPr>
          <a:xfrm>
            <a:off x="838200" y="1564368"/>
            <a:ext cx="10515600" cy="4351338"/>
          </a:xfrm>
        </p:spPr>
        <p:txBody>
          <a:bodyPr>
            <a:noAutofit/>
          </a:bodyPr>
          <a:lstStyle/>
          <a:p>
            <a:pPr marL="0" indent="0">
              <a:buNone/>
            </a:pPr>
            <a:r>
              <a:rPr lang="en-US" sz="2400" dirty="0" smtClean="0"/>
              <a:t>Healthy </a:t>
            </a:r>
            <a:r>
              <a:rPr lang="en-US" sz="2400" dirty="0"/>
              <a:t>pastoral care relationships begin with you, the caregiver. Attention to healthy practices and boundaries protects everyone in the congregation, especially those who are or may be feeling vulnerable. You are providing an essential spiritual ministry; your pastoral team greatly appreciates your efforts to emotionally and spiritually support your fellow congregants. Your prayerful and compassionate caregiving makes the church community stronger and safer. God bless your care &amp; nurture ministry.</a:t>
            </a:r>
          </a:p>
          <a:p>
            <a:pPr marL="0" indent="0">
              <a:buNone/>
            </a:pPr>
            <a:r>
              <a:rPr lang="en-US" sz="2400" dirty="0"/>
              <a:t>These guidelines are meant to enhance your caregiving skills with adults. At the same time, they protect those who are not always able to protect themselves. </a:t>
            </a:r>
            <a:r>
              <a:rPr lang="en-US" sz="2400" b="1" dirty="0"/>
              <a:t>Please note:</a:t>
            </a:r>
            <a:r>
              <a:rPr lang="en-US" sz="2400" dirty="0"/>
              <a:t> The </a:t>
            </a:r>
            <a:r>
              <a:rPr lang="en-US" sz="2400" dirty="0" smtClean="0"/>
              <a:t>pastor </a:t>
            </a:r>
            <a:r>
              <a:rPr lang="en-US" sz="2400" dirty="0"/>
              <a:t>of the church is the person ultimately responsible for assigning emotional and spiritual care or suspending such care for a congregant. If you become overwhelmed or think you are not helping them or qualified to help them, </a:t>
            </a:r>
            <a:r>
              <a:rPr lang="en-US" sz="2400" b="1" i="1" dirty="0"/>
              <a:t>let the </a:t>
            </a:r>
            <a:r>
              <a:rPr lang="en-US" sz="2400" b="1" i="1" dirty="0" smtClean="0"/>
              <a:t>pastor </a:t>
            </a:r>
            <a:r>
              <a:rPr lang="en-US" sz="2400" b="1" i="1" dirty="0"/>
              <a:t>know</a:t>
            </a:r>
            <a:r>
              <a:rPr lang="en-US" sz="2400" dirty="0"/>
              <a:t>. The </a:t>
            </a:r>
            <a:r>
              <a:rPr lang="en-US" sz="2400" dirty="0" smtClean="0"/>
              <a:t>pastor </a:t>
            </a:r>
            <a:r>
              <a:rPr lang="en-US" sz="2400" dirty="0"/>
              <a:t>will handle the needs of families regarding their children.</a:t>
            </a:r>
          </a:p>
          <a:p>
            <a:pPr marL="0" indent="0">
              <a:buNone/>
            </a:pPr>
            <a:endParaRPr lang="en-US" sz="2400" dirty="0"/>
          </a:p>
          <a:p>
            <a:endParaRPr lang="en-US" sz="2400" dirty="0"/>
          </a:p>
        </p:txBody>
      </p:sp>
    </p:spTree>
    <p:extLst>
      <p:ext uri="{BB962C8B-B14F-4D97-AF65-F5344CB8AC3E}">
        <p14:creationId xmlns:p14="http://schemas.microsoft.com/office/powerpoint/2010/main" val="138406564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Healthy Practices</a:t>
            </a:r>
            <a:endParaRPr lang="en-US" b="1" dirty="0">
              <a:latin typeface="+mn-lt"/>
            </a:endParaRPr>
          </a:p>
        </p:txBody>
      </p:sp>
      <p:sp>
        <p:nvSpPr>
          <p:cNvPr id="3" name="Content Placeholder 2"/>
          <p:cNvSpPr>
            <a:spLocks noGrp="1"/>
          </p:cNvSpPr>
          <p:nvPr>
            <p:ph idx="1"/>
          </p:nvPr>
        </p:nvSpPr>
        <p:spPr>
          <a:xfrm>
            <a:off x="838200" y="1499054"/>
            <a:ext cx="10515600" cy="4351338"/>
          </a:xfrm>
        </p:spPr>
        <p:txBody>
          <a:bodyPr>
            <a:noAutofit/>
          </a:bodyPr>
          <a:lstStyle/>
          <a:p>
            <a:pPr marL="0" indent="0">
              <a:buNone/>
            </a:pPr>
            <a:r>
              <a:rPr lang="en-US" sz="2400" dirty="0" smtClean="0"/>
              <a:t>Think </a:t>
            </a:r>
            <a:r>
              <a:rPr lang="en-US" sz="2400" dirty="0"/>
              <a:t>of your caregiving role as a person who has a shoebox. This shoebox is dedicated to a single congregant with whom you are in confidential conversation. Imagine the information provided to you and the substance of your caregiving conversations as sacred stories that you will store in the “shoebox” in your closet away from the rest of your things. You know they are there, but you are keeping them safe and separate from your own story and the stories of other persons. They are there if you need to have them in your work with your fellow congregant, but they are not laying around for others to see or for you to edit. The stories are a sacred trust given to you by the person to whom you are providing spiritual care.</a:t>
            </a:r>
          </a:p>
          <a:p>
            <a:pPr marL="0" indent="0">
              <a:buNone/>
            </a:pPr>
            <a:endParaRPr lang="en-US" sz="2400" dirty="0" smtClean="0"/>
          </a:p>
          <a:p>
            <a:pPr marL="0" indent="0">
              <a:buNone/>
            </a:pPr>
            <a:r>
              <a:rPr lang="en-US" sz="2400" dirty="0" smtClean="0"/>
              <a:t>Who </a:t>
            </a:r>
            <a:r>
              <a:rPr lang="en-US" sz="2400" dirty="0"/>
              <a:t>has been or is on the caregiving list and the nature of their request for emotional or spiritual support is privileged information. It should not be shared without the express permission of the congregant.  </a:t>
            </a:r>
          </a:p>
          <a:p>
            <a:pPr marL="0" indent="0">
              <a:buNone/>
            </a:pPr>
            <a:endParaRPr lang="en-US" sz="2400" dirty="0"/>
          </a:p>
          <a:p>
            <a:endParaRPr lang="en-US" sz="2400" dirty="0"/>
          </a:p>
        </p:txBody>
      </p:sp>
    </p:spTree>
    <p:extLst>
      <p:ext uri="{BB962C8B-B14F-4D97-AF65-F5344CB8AC3E}">
        <p14:creationId xmlns:p14="http://schemas.microsoft.com/office/powerpoint/2010/main" val="194283449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Healthy Practices</a:t>
            </a:r>
            <a:endParaRPr lang="en-US" b="1" dirty="0">
              <a:latin typeface="+mn-lt"/>
            </a:endParaRPr>
          </a:p>
        </p:txBody>
      </p:sp>
      <p:sp>
        <p:nvSpPr>
          <p:cNvPr id="3" name="Content Placeholder 2"/>
          <p:cNvSpPr>
            <a:spLocks noGrp="1"/>
          </p:cNvSpPr>
          <p:nvPr>
            <p:ph idx="1"/>
          </p:nvPr>
        </p:nvSpPr>
        <p:spPr/>
        <p:txBody>
          <a:bodyPr>
            <a:normAutofit lnSpcReduction="10000"/>
          </a:bodyPr>
          <a:lstStyle/>
          <a:p>
            <a:pPr marL="0" indent="0">
              <a:buNone/>
            </a:pPr>
            <a:r>
              <a:rPr lang="en-US" dirty="0" smtClean="0"/>
              <a:t> </a:t>
            </a:r>
            <a:r>
              <a:rPr lang="en-US" dirty="0"/>
              <a:t>The information you receive during your contact(s) with the congregant is privileged and confidential. Please do not, without the congregant’s </a:t>
            </a:r>
            <a:r>
              <a:rPr lang="en-US" i="1" dirty="0"/>
              <a:t>express prior permission or request,</a:t>
            </a:r>
            <a:r>
              <a:rPr lang="en-US" dirty="0"/>
              <a:t> share this information with anyone on the church care &amp; nurture team, the church pastor(s), other church congregants (including leadership),  the individual’s friends and/or family, or anyone else.  </a:t>
            </a:r>
            <a:endParaRPr lang="en-US" dirty="0" smtClean="0"/>
          </a:p>
          <a:p>
            <a:pPr marL="0" indent="0">
              <a:buNone/>
            </a:pPr>
            <a:r>
              <a:rPr lang="en-US" b="1" dirty="0" smtClean="0"/>
              <a:t>Exceptions</a:t>
            </a:r>
            <a:r>
              <a:rPr lang="en-US" b="1" dirty="0"/>
              <a:t>: You may be a mandatory reporter in the case of child abuse or elderly persons/at-risk persons abuse.</a:t>
            </a:r>
            <a:r>
              <a:rPr lang="en-US" dirty="0"/>
              <a:t> </a:t>
            </a:r>
            <a:r>
              <a:rPr lang="en-US" b="1" dirty="0"/>
              <a:t>Also, if someone reports to you that they are at risk for self-harm or physical harm to others, this information must be reported to the lead pastor.</a:t>
            </a:r>
            <a:br>
              <a:rPr lang="en-US" b="1" dirty="0"/>
            </a:br>
            <a:r>
              <a:rPr lang="en-US" dirty="0"/>
              <a:t/>
            </a:r>
            <a:br>
              <a:rPr lang="en-US" dirty="0"/>
            </a:br>
            <a:endParaRPr lang="en-US" dirty="0"/>
          </a:p>
        </p:txBody>
      </p:sp>
    </p:spTree>
    <p:extLst>
      <p:ext uri="{BB962C8B-B14F-4D97-AF65-F5344CB8AC3E}">
        <p14:creationId xmlns:p14="http://schemas.microsoft.com/office/powerpoint/2010/main" val="301128408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Healthy Practices</a:t>
            </a:r>
            <a:endParaRPr lang="en-US" b="1" dirty="0">
              <a:latin typeface="+mn-lt"/>
            </a:endParaRPr>
          </a:p>
        </p:txBody>
      </p:sp>
      <p:sp>
        <p:nvSpPr>
          <p:cNvPr id="3" name="Content Placeholder 2"/>
          <p:cNvSpPr>
            <a:spLocks noGrp="1"/>
          </p:cNvSpPr>
          <p:nvPr>
            <p:ph idx="1"/>
          </p:nvPr>
        </p:nvSpPr>
        <p:spPr/>
        <p:txBody>
          <a:bodyPr>
            <a:normAutofit/>
          </a:bodyPr>
          <a:lstStyle/>
          <a:p>
            <a:pPr marL="0" indent="0">
              <a:buNone/>
            </a:pPr>
            <a:r>
              <a:rPr lang="en-US" dirty="0" smtClean="0"/>
              <a:t>Unless </a:t>
            </a:r>
            <a:r>
              <a:rPr lang="en-US" dirty="0"/>
              <a:t>the person requesting emotional or spiritual support volunteers more information, it is not your role to inquire further either directly or indirectly. When emotional or spiritual care is requested, accept it as stated without probing for more information than is offered.  Simply listen  without giving the person advice or your personal opinion about the situation or other people involved in the situation</a:t>
            </a:r>
            <a:r>
              <a:rPr lang="en-US" dirty="0" smtClean="0"/>
              <a:t>.</a:t>
            </a:r>
            <a:endParaRPr lang="en-US" dirty="0"/>
          </a:p>
        </p:txBody>
      </p:sp>
    </p:spTree>
    <p:extLst>
      <p:ext uri="{BB962C8B-B14F-4D97-AF65-F5344CB8AC3E}">
        <p14:creationId xmlns:p14="http://schemas.microsoft.com/office/powerpoint/2010/main" val="21507721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Healthy Practices</a:t>
            </a:r>
            <a:endParaRPr lang="en-US" b="1" dirty="0">
              <a:latin typeface="+mn-lt"/>
            </a:endParaRPr>
          </a:p>
        </p:txBody>
      </p:sp>
      <p:sp>
        <p:nvSpPr>
          <p:cNvPr id="3" name="Content Placeholder 2"/>
          <p:cNvSpPr>
            <a:spLocks noGrp="1"/>
          </p:cNvSpPr>
          <p:nvPr>
            <p:ph idx="1"/>
          </p:nvPr>
        </p:nvSpPr>
        <p:spPr/>
        <p:txBody>
          <a:bodyPr>
            <a:normAutofit/>
          </a:bodyPr>
          <a:lstStyle/>
          <a:p>
            <a:pPr marL="0" indent="0">
              <a:buNone/>
            </a:pPr>
            <a:r>
              <a:rPr lang="en-US" dirty="0" smtClean="0"/>
              <a:t>If </a:t>
            </a:r>
            <a:r>
              <a:rPr lang="en-US" dirty="0"/>
              <a:t>there is a sense that further and direct care by one of the church pastors would be helpful or even essential for the congregant, encourage them to contact the pastor directly. </a:t>
            </a:r>
          </a:p>
        </p:txBody>
      </p:sp>
    </p:spTree>
    <p:extLst>
      <p:ext uri="{BB962C8B-B14F-4D97-AF65-F5344CB8AC3E}">
        <p14:creationId xmlns:p14="http://schemas.microsoft.com/office/powerpoint/2010/main" val="2377478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CF528-7615-4FD7-A20D-8C32C58012E4}"/>
              </a:ext>
            </a:extLst>
          </p:cNvPr>
          <p:cNvSpPr>
            <a:spLocks noGrp="1"/>
          </p:cNvSpPr>
          <p:nvPr>
            <p:ph type="title"/>
          </p:nvPr>
        </p:nvSpPr>
        <p:spPr/>
        <p:txBody>
          <a:bodyPr/>
          <a:lstStyle/>
          <a:p>
            <a:r>
              <a:rPr lang="en-US" b="1" dirty="0">
                <a:latin typeface="+mn-lt"/>
              </a:rPr>
              <a:t>Is Your Church Safe?</a:t>
            </a:r>
          </a:p>
        </p:txBody>
      </p:sp>
      <p:sp>
        <p:nvSpPr>
          <p:cNvPr id="3" name="Content Placeholder 2">
            <a:extLst>
              <a:ext uri="{FF2B5EF4-FFF2-40B4-BE49-F238E27FC236}">
                <a16:creationId xmlns:a16="http://schemas.microsoft.com/office/drawing/2014/main" id="{B27EF760-F810-4D88-B6B3-FAD46626678D}"/>
              </a:ext>
            </a:extLst>
          </p:cNvPr>
          <p:cNvSpPr>
            <a:spLocks noGrp="1"/>
          </p:cNvSpPr>
          <p:nvPr>
            <p:ph idx="1"/>
          </p:nvPr>
        </p:nvSpPr>
        <p:spPr>
          <a:xfrm>
            <a:off x="838200" y="1431636"/>
            <a:ext cx="10515600" cy="4745327"/>
          </a:xfrm>
        </p:spPr>
        <p:txBody>
          <a:bodyPr>
            <a:normAutofit fontScale="62500" lnSpcReduction="20000"/>
          </a:bodyPr>
          <a:lstStyle/>
          <a:p>
            <a:pPr marL="0" indent="0">
              <a:buNone/>
            </a:pPr>
            <a:r>
              <a:rPr lang="en-US" dirty="0"/>
              <a:t>“Let the little children come to me; do not stop them; for it is to such as these that the Kingdom of God belongs.” (Mark </a:t>
            </a:r>
            <a:r>
              <a:rPr lang="en-US" dirty="0" smtClean="0"/>
              <a:t>10:14)</a:t>
            </a:r>
          </a:p>
          <a:p>
            <a:pPr marL="0" indent="0">
              <a:buNone/>
            </a:pPr>
            <a:r>
              <a:rPr lang="en-US" dirty="0" smtClean="0"/>
              <a:t>The </a:t>
            </a:r>
            <a:r>
              <a:rPr lang="en-US" i="1" dirty="0"/>
              <a:t>Book of Order </a:t>
            </a:r>
            <a:r>
              <a:rPr lang="en-US" dirty="0"/>
              <a:t>provides that all councils of PCUSA should have sexual misconduct policies and children and youth protection policies.  (G-3.0106).  Here are a few concerning statistics about abuse and the consequences:</a:t>
            </a:r>
          </a:p>
          <a:p>
            <a:pPr>
              <a:buFont typeface="Wingdings" panose="05000000000000000000" pitchFamily="2" charset="2"/>
              <a:buChar char="v"/>
            </a:pPr>
            <a:r>
              <a:rPr lang="en-US" dirty="0"/>
              <a:t>One out of four girls and one out of six boys will be abused before the age of 18.</a:t>
            </a:r>
          </a:p>
          <a:p>
            <a:pPr>
              <a:buFont typeface="Wingdings" panose="05000000000000000000" pitchFamily="2" charset="2"/>
              <a:buChar char="v"/>
            </a:pPr>
            <a:r>
              <a:rPr lang="en-US" dirty="0"/>
              <a:t>80 percent of abuse is not reported.</a:t>
            </a:r>
          </a:p>
          <a:p>
            <a:pPr>
              <a:buFont typeface="Wingdings" panose="05000000000000000000" pitchFamily="2" charset="2"/>
              <a:buChar char="v"/>
            </a:pPr>
            <a:r>
              <a:rPr lang="en-US" dirty="0"/>
              <a:t>Abuse destroys a child’s well-being and sense of trust.</a:t>
            </a:r>
          </a:p>
          <a:p>
            <a:pPr>
              <a:buFont typeface="Wingdings" panose="05000000000000000000" pitchFamily="2" charset="2"/>
              <a:buChar char="v"/>
            </a:pPr>
            <a:r>
              <a:rPr lang="en-US" dirty="0"/>
              <a:t>Sexual predators seek out trusting environments where children are present.</a:t>
            </a:r>
          </a:p>
          <a:p>
            <a:pPr>
              <a:buFont typeface="Wingdings" panose="05000000000000000000" pitchFamily="2" charset="2"/>
              <a:buChar char="v"/>
            </a:pPr>
            <a:r>
              <a:rPr lang="en-US" dirty="0"/>
              <a:t>Churches are vulnerable because of close relationships, trusting environments, and immediate access to children.</a:t>
            </a:r>
          </a:p>
          <a:p>
            <a:pPr>
              <a:buFont typeface="Wingdings" panose="05000000000000000000" pitchFamily="2" charset="2"/>
              <a:buChar char="v"/>
            </a:pPr>
            <a:r>
              <a:rPr lang="en-US" dirty="0"/>
              <a:t>Allegations of abuse threaten the church’s mission and reputation.</a:t>
            </a:r>
          </a:p>
          <a:p>
            <a:pPr>
              <a:buFont typeface="Wingdings" panose="05000000000000000000" pitchFamily="2" charset="2"/>
              <a:buChar char="v"/>
            </a:pPr>
            <a:r>
              <a:rPr lang="en-US" dirty="0"/>
              <a:t>Court awards in abuse cases can cost churches millions of dollars.                     </a:t>
            </a:r>
            <a:endParaRPr lang="en-US" dirty="0" smtClean="0"/>
          </a:p>
          <a:p>
            <a:pPr marL="0" indent="0">
              <a:buNone/>
            </a:pPr>
            <a:endParaRPr lang="en-US" dirty="0" smtClean="0"/>
          </a:p>
          <a:p>
            <a:pPr marL="0" indent="0">
              <a:buNone/>
            </a:pPr>
            <a:r>
              <a:rPr lang="en-US" dirty="0" smtClean="0"/>
              <a:t>Source</a:t>
            </a:r>
            <a:r>
              <a:rPr lang="en-US" dirty="0"/>
              <a:t>:  Insurance Board Praesidium, Inc. 														</a:t>
            </a:r>
          </a:p>
        </p:txBody>
      </p:sp>
    </p:spTree>
    <p:extLst>
      <p:ext uri="{BB962C8B-B14F-4D97-AF65-F5344CB8AC3E}">
        <p14:creationId xmlns:p14="http://schemas.microsoft.com/office/powerpoint/2010/main" val="172513504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Healthy</a:t>
            </a:r>
            <a:r>
              <a:rPr lang="en-US" dirty="0" smtClean="0"/>
              <a:t> </a:t>
            </a:r>
            <a:r>
              <a:rPr lang="en-US" b="1" dirty="0" smtClean="0">
                <a:latin typeface="+mn-lt"/>
              </a:rPr>
              <a:t>Practices</a:t>
            </a:r>
            <a:endParaRPr lang="en-US" b="1" dirty="0">
              <a:latin typeface="+mn-lt"/>
            </a:endParaRPr>
          </a:p>
        </p:txBody>
      </p:sp>
      <p:sp>
        <p:nvSpPr>
          <p:cNvPr id="3" name="Content Placeholder 2"/>
          <p:cNvSpPr>
            <a:spLocks noGrp="1"/>
          </p:cNvSpPr>
          <p:nvPr>
            <p:ph idx="1"/>
          </p:nvPr>
        </p:nvSpPr>
        <p:spPr/>
        <p:txBody>
          <a:bodyPr>
            <a:normAutofit/>
          </a:bodyPr>
          <a:lstStyle/>
          <a:p>
            <a:pPr marL="0" indent="0">
              <a:buNone/>
            </a:pPr>
            <a:r>
              <a:rPr lang="en-US" dirty="0"/>
              <a:t>H</a:t>
            </a:r>
            <a:r>
              <a:rPr lang="en-US" dirty="0" smtClean="0"/>
              <a:t>old </a:t>
            </a:r>
            <a:r>
              <a:rPr lang="en-US" dirty="0"/>
              <a:t>the information given to you as a sacred trust. Refrain from asking the spouse/companion, family, or friends of a person about how the person is doing with a situation about which you have been told in confidence.  They may not already know, or if they know, they may not appreciate that </a:t>
            </a:r>
            <a:r>
              <a:rPr lang="en-US" i="1" dirty="0"/>
              <a:t>you</a:t>
            </a:r>
            <a:r>
              <a:rPr lang="en-US" dirty="0"/>
              <a:t> know and are talking about it.</a:t>
            </a:r>
          </a:p>
          <a:p>
            <a:endParaRPr lang="en-US" dirty="0"/>
          </a:p>
        </p:txBody>
      </p:sp>
    </p:spTree>
    <p:extLst>
      <p:ext uri="{BB962C8B-B14F-4D97-AF65-F5344CB8AC3E}">
        <p14:creationId xmlns:p14="http://schemas.microsoft.com/office/powerpoint/2010/main" val="363829747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Healthy Practices</a:t>
            </a:r>
            <a:endParaRPr lang="en-US" b="1" dirty="0">
              <a:latin typeface="+mn-lt"/>
            </a:endParaRPr>
          </a:p>
        </p:txBody>
      </p:sp>
      <p:sp>
        <p:nvSpPr>
          <p:cNvPr id="3" name="Content Placeholder 2"/>
          <p:cNvSpPr>
            <a:spLocks noGrp="1"/>
          </p:cNvSpPr>
          <p:nvPr>
            <p:ph idx="1"/>
          </p:nvPr>
        </p:nvSpPr>
        <p:spPr/>
        <p:txBody>
          <a:bodyPr>
            <a:normAutofit/>
          </a:bodyPr>
          <a:lstStyle/>
          <a:p>
            <a:pPr marL="0" indent="0">
              <a:buNone/>
            </a:pPr>
            <a:r>
              <a:rPr lang="en-US" dirty="0" smtClean="0"/>
              <a:t>Anything </a:t>
            </a:r>
            <a:r>
              <a:rPr lang="en-US" dirty="0"/>
              <a:t>you hear from a congregant is exclusively that person’s story to share as they wish. Information you have received from them or from others concerning them should never be spoken of by you to the congregation at large, in small groups (including care &amp; nurture teams), to a church pastor (subject to the above exceptions), or to your own family and friends. Any disclosure in any setting of the church, formal or informal, without the </a:t>
            </a:r>
            <a:r>
              <a:rPr lang="en-US" i="1" dirty="0"/>
              <a:t>express request </a:t>
            </a:r>
            <a:r>
              <a:rPr lang="en-US" dirty="0"/>
              <a:t>of the congregant is a violation of the sacred trust. Maintain confidentiality in social media, church weekly newsletters, “joys &amp; concerns postings,” or any other form of communication.</a:t>
            </a:r>
          </a:p>
          <a:p>
            <a:endParaRPr lang="en-US" dirty="0"/>
          </a:p>
        </p:txBody>
      </p:sp>
    </p:spTree>
    <p:extLst>
      <p:ext uri="{BB962C8B-B14F-4D97-AF65-F5344CB8AC3E}">
        <p14:creationId xmlns:p14="http://schemas.microsoft.com/office/powerpoint/2010/main" val="96355059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Healthy Practices</a:t>
            </a:r>
            <a:endParaRPr lang="en-US" b="1" dirty="0">
              <a:latin typeface="+mn-lt"/>
            </a:endParaRPr>
          </a:p>
        </p:txBody>
      </p:sp>
      <p:sp>
        <p:nvSpPr>
          <p:cNvPr id="3" name="Content Placeholder 2"/>
          <p:cNvSpPr>
            <a:spLocks noGrp="1"/>
          </p:cNvSpPr>
          <p:nvPr>
            <p:ph idx="1"/>
          </p:nvPr>
        </p:nvSpPr>
        <p:spPr/>
        <p:txBody>
          <a:bodyPr>
            <a:normAutofit/>
          </a:bodyPr>
          <a:lstStyle/>
          <a:p>
            <a:pPr marL="0" indent="0">
              <a:buNone/>
            </a:pPr>
            <a:r>
              <a:rPr lang="en-US" dirty="0" smtClean="0"/>
              <a:t>Communicate </a:t>
            </a:r>
            <a:r>
              <a:rPr lang="en-US" dirty="0"/>
              <a:t>directly with the person seeking pastoral support.  Leaving voicemails or messages with another person, even a family member or co-worker, compromises confidentiality and the integrity of the pastoral care relationship.  Instead of voice mail or messages given through others, use email communications directly to the congregant and simply write, “A note from [your name]” in the subject line.</a:t>
            </a:r>
          </a:p>
          <a:p>
            <a:pPr marL="0" indent="0">
              <a:buNone/>
            </a:pPr>
            <a:endParaRPr lang="en-US" dirty="0"/>
          </a:p>
        </p:txBody>
      </p:sp>
    </p:spTree>
    <p:extLst>
      <p:ext uri="{BB962C8B-B14F-4D97-AF65-F5344CB8AC3E}">
        <p14:creationId xmlns:p14="http://schemas.microsoft.com/office/powerpoint/2010/main" val="295159079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Healthy Practices</a:t>
            </a:r>
            <a:endParaRPr lang="en-US" b="1" dirty="0">
              <a:latin typeface="+mn-lt"/>
            </a:endParaRPr>
          </a:p>
        </p:txBody>
      </p:sp>
      <p:sp>
        <p:nvSpPr>
          <p:cNvPr id="3" name="Content Placeholder 2"/>
          <p:cNvSpPr>
            <a:spLocks noGrp="1"/>
          </p:cNvSpPr>
          <p:nvPr>
            <p:ph idx="1"/>
          </p:nvPr>
        </p:nvSpPr>
        <p:spPr/>
        <p:txBody>
          <a:bodyPr>
            <a:normAutofit/>
          </a:bodyPr>
          <a:lstStyle/>
          <a:p>
            <a:pPr marL="0" indent="0">
              <a:buNone/>
            </a:pPr>
            <a:r>
              <a:rPr lang="en-US" dirty="0" smtClean="0"/>
              <a:t>Remember </a:t>
            </a:r>
            <a:r>
              <a:rPr lang="en-US" dirty="0"/>
              <a:t>your role as a support person and caregiver. It is not your place to provide professional mental health services, legal advice, or any other services other than one-on-one emotional and spiritual support. You should not accept gifts or payments of any kind from the congregant or their family. Sexual contact between caregivers and congregants receiving spiritual or emotional care is always a violation of the sacred trust. If you feel yourself to be vulnerable in this regard, please immediately report your feelings to the church pastor(s) and cease your caregiving role</a:t>
            </a:r>
            <a:r>
              <a:rPr lang="en-US" dirty="0" smtClean="0"/>
              <a:t>.</a:t>
            </a:r>
            <a:endParaRPr lang="en-US" dirty="0"/>
          </a:p>
        </p:txBody>
      </p:sp>
    </p:spTree>
    <p:extLst>
      <p:ext uri="{BB962C8B-B14F-4D97-AF65-F5344CB8AC3E}">
        <p14:creationId xmlns:p14="http://schemas.microsoft.com/office/powerpoint/2010/main" val="64069946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Healthy Boundaries Case Study</a:t>
            </a:r>
            <a:endParaRPr lang="en-US" b="1" dirty="0">
              <a:latin typeface="+mn-lt"/>
            </a:endParaRPr>
          </a:p>
        </p:txBody>
      </p:sp>
      <p:sp>
        <p:nvSpPr>
          <p:cNvPr id="3" name="Content Placeholder 2"/>
          <p:cNvSpPr>
            <a:spLocks noGrp="1"/>
          </p:cNvSpPr>
          <p:nvPr>
            <p:ph idx="1"/>
          </p:nvPr>
        </p:nvSpPr>
        <p:spPr/>
        <p:txBody>
          <a:bodyPr/>
          <a:lstStyle/>
          <a:p>
            <a:pPr marL="0" indent="0">
              <a:buNone/>
            </a:pPr>
            <a:r>
              <a:rPr lang="en-US" dirty="0"/>
              <a:t>As one of Elder Care Team, you visit Mabel in the hospital she tells you she has a UTI (or </a:t>
            </a:r>
            <a:r>
              <a:rPr lang="en-US" dirty="0" smtClean="0"/>
              <a:t>COVID, </a:t>
            </a:r>
            <a:r>
              <a:rPr lang="en-US" dirty="0"/>
              <a:t>or early onset </a:t>
            </a:r>
            <a:r>
              <a:rPr lang="en-US" dirty="0" err="1" smtClean="0"/>
              <a:t>Alzheimers</a:t>
            </a:r>
            <a:r>
              <a:rPr lang="en-US" dirty="0" smtClean="0"/>
              <a:t>, </a:t>
            </a:r>
            <a:r>
              <a:rPr lang="en-US" dirty="0"/>
              <a:t>or cancer).  What of this information is appropriate to share, and with whom? </a:t>
            </a:r>
            <a:r>
              <a:rPr lang="en-US" dirty="0" smtClean="0"/>
              <a:t>Do you ask her permission? And if it’s serious, how do you handle that?</a:t>
            </a:r>
            <a:endParaRPr lang="en-US" dirty="0"/>
          </a:p>
        </p:txBody>
      </p:sp>
    </p:spTree>
    <p:extLst>
      <p:ext uri="{BB962C8B-B14F-4D97-AF65-F5344CB8AC3E}">
        <p14:creationId xmlns:p14="http://schemas.microsoft.com/office/powerpoint/2010/main" val="109827103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Boundary Crossing vs. Boundary Violation</a:t>
            </a:r>
            <a:endParaRPr lang="en-US" b="1" dirty="0">
              <a:latin typeface="+mn-lt"/>
            </a:endParaRPr>
          </a:p>
        </p:txBody>
      </p:sp>
      <p:sp>
        <p:nvSpPr>
          <p:cNvPr id="3" name="Content Placeholder 2"/>
          <p:cNvSpPr>
            <a:spLocks noGrp="1"/>
          </p:cNvSpPr>
          <p:nvPr>
            <p:ph idx="1"/>
          </p:nvPr>
        </p:nvSpPr>
        <p:spPr/>
        <p:txBody>
          <a:bodyPr>
            <a:normAutofit/>
          </a:bodyPr>
          <a:lstStyle/>
          <a:p>
            <a:pPr marL="0" indent="0">
              <a:buNone/>
            </a:pPr>
            <a:r>
              <a:rPr lang="en-US" sz="2000" dirty="0" smtClean="0"/>
              <a:t>What is the difference between a Boundary Crossing and a Boundary Violation? Make a list below.</a:t>
            </a:r>
          </a:p>
          <a:p>
            <a:pPr marL="0" indent="0">
              <a:buNone/>
            </a:pPr>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144879141"/>
              </p:ext>
            </p:extLst>
          </p:nvPr>
        </p:nvGraphicFramePr>
        <p:xfrm>
          <a:off x="1856509" y="2659303"/>
          <a:ext cx="8128000" cy="296672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597434654"/>
                    </a:ext>
                  </a:extLst>
                </a:gridCol>
                <a:gridCol w="4064000">
                  <a:extLst>
                    <a:ext uri="{9D8B030D-6E8A-4147-A177-3AD203B41FA5}">
                      <a16:colId xmlns:a16="http://schemas.microsoft.com/office/drawing/2014/main" val="212377435"/>
                    </a:ext>
                  </a:extLst>
                </a:gridCol>
              </a:tblGrid>
              <a:tr h="370840">
                <a:tc>
                  <a:txBody>
                    <a:bodyPr/>
                    <a:lstStyle/>
                    <a:p>
                      <a:pPr algn="ctr"/>
                      <a:r>
                        <a:rPr lang="en-US" dirty="0" smtClean="0">
                          <a:solidFill>
                            <a:schemeClr val="tx1"/>
                          </a:solidFill>
                        </a:rPr>
                        <a:t>Boundary Crossing</a:t>
                      </a:r>
                      <a:endParaRPr lang="en-US" dirty="0">
                        <a:solidFill>
                          <a:schemeClr val="tx1"/>
                        </a:solidFill>
                      </a:endParaRPr>
                    </a:p>
                  </a:txBody>
                  <a:tcPr/>
                </a:tc>
                <a:tc>
                  <a:txBody>
                    <a:bodyPr/>
                    <a:lstStyle/>
                    <a:p>
                      <a:pPr algn="ctr"/>
                      <a:r>
                        <a:rPr lang="en-US" dirty="0" smtClean="0">
                          <a:solidFill>
                            <a:schemeClr val="tx1"/>
                          </a:solidFill>
                        </a:rPr>
                        <a:t>Boundary</a:t>
                      </a:r>
                      <a:r>
                        <a:rPr lang="en-US" baseline="0" dirty="0" smtClean="0">
                          <a:solidFill>
                            <a:schemeClr val="tx1"/>
                          </a:solidFill>
                        </a:rPr>
                        <a:t> Violation</a:t>
                      </a:r>
                      <a:endParaRPr lang="en-US" dirty="0">
                        <a:solidFill>
                          <a:schemeClr val="tx1"/>
                        </a:solidFill>
                      </a:endParaRPr>
                    </a:p>
                  </a:txBody>
                  <a:tcPr/>
                </a:tc>
                <a:extLst>
                  <a:ext uri="{0D108BD9-81ED-4DB2-BD59-A6C34878D82A}">
                    <a16:rowId xmlns:a16="http://schemas.microsoft.com/office/drawing/2014/main" val="2043843185"/>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2643787620"/>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2232915504"/>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1500698367"/>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34465225"/>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2133031357"/>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942357848"/>
                  </a:ext>
                </a:extLst>
              </a:tr>
              <a:tr h="370840">
                <a:tc>
                  <a:txBody>
                    <a:bodyPr/>
                    <a:lstStyle/>
                    <a:p>
                      <a:endParaRPr lang="en-US"/>
                    </a:p>
                  </a:txBody>
                  <a:tcPr/>
                </a:tc>
                <a:tc>
                  <a:txBody>
                    <a:bodyPr/>
                    <a:lstStyle/>
                    <a:p>
                      <a:endParaRPr lang="en-US" dirty="0"/>
                    </a:p>
                  </a:txBody>
                  <a:tcPr/>
                </a:tc>
                <a:extLst>
                  <a:ext uri="{0D108BD9-81ED-4DB2-BD59-A6C34878D82A}">
                    <a16:rowId xmlns:a16="http://schemas.microsoft.com/office/drawing/2014/main" val="4256400264"/>
                  </a:ext>
                </a:extLst>
              </a:tr>
            </a:tbl>
          </a:graphicData>
        </a:graphic>
      </p:graphicFrame>
    </p:spTree>
    <p:extLst>
      <p:ext uri="{BB962C8B-B14F-4D97-AF65-F5344CB8AC3E}">
        <p14:creationId xmlns:p14="http://schemas.microsoft.com/office/powerpoint/2010/main" val="287744263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35008-54CB-4CC0-A4C4-2E79FA9F7F8E}"/>
              </a:ext>
            </a:extLst>
          </p:cNvPr>
          <p:cNvSpPr>
            <a:spLocks noGrp="1"/>
          </p:cNvSpPr>
          <p:nvPr>
            <p:ph type="title"/>
          </p:nvPr>
        </p:nvSpPr>
        <p:spPr/>
        <p:txBody>
          <a:bodyPr/>
          <a:lstStyle/>
          <a:p>
            <a:r>
              <a:rPr lang="en-US" b="1" dirty="0">
                <a:latin typeface="+mn-lt"/>
              </a:rPr>
              <a:t>Learning to Lead Like Jesus</a:t>
            </a:r>
          </a:p>
        </p:txBody>
      </p:sp>
      <p:sp>
        <p:nvSpPr>
          <p:cNvPr id="3" name="Content Placeholder 2">
            <a:extLst>
              <a:ext uri="{FF2B5EF4-FFF2-40B4-BE49-F238E27FC236}">
                <a16:creationId xmlns:a16="http://schemas.microsoft.com/office/drawing/2014/main" id="{9BF2C1B3-8D03-4DDD-8AB8-5694EED3B864}"/>
              </a:ext>
            </a:extLst>
          </p:cNvPr>
          <p:cNvSpPr>
            <a:spLocks noGrp="1"/>
          </p:cNvSpPr>
          <p:nvPr>
            <p:ph idx="1"/>
          </p:nvPr>
        </p:nvSpPr>
        <p:spPr>
          <a:xfrm>
            <a:off x="838200" y="1450109"/>
            <a:ext cx="10515600" cy="4726854"/>
          </a:xfrm>
        </p:spPr>
        <p:txBody>
          <a:bodyPr>
            <a:noAutofit/>
          </a:bodyPr>
          <a:lstStyle/>
          <a:p>
            <a:pPr>
              <a:lnSpc>
                <a:spcPct val="100000"/>
              </a:lnSpc>
              <a:spcBef>
                <a:spcPts val="0"/>
              </a:spcBef>
            </a:pPr>
            <a:r>
              <a:rPr lang="en-US" sz="1800" dirty="0" smtClean="0"/>
              <a:t>Lead </a:t>
            </a:r>
            <a:r>
              <a:rPr lang="en-US" sz="1800" dirty="0"/>
              <a:t>with Humility:  “Pride makes us artificial; humility makes us real.” (Merton)</a:t>
            </a:r>
          </a:p>
          <a:p>
            <a:pPr>
              <a:lnSpc>
                <a:spcPct val="100000"/>
              </a:lnSpc>
              <a:spcBef>
                <a:spcPts val="0"/>
              </a:spcBef>
            </a:pPr>
            <a:r>
              <a:rPr lang="en-US" sz="1800" dirty="0"/>
              <a:t>Lead with Love:  “Love your neighbor as yourself.” (Matthew 22:39)</a:t>
            </a:r>
          </a:p>
          <a:p>
            <a:pPr>
              <a:lnSpc>
                <a:spcPct val="100000"/>
              </a:lnSpc>
              <a:spcBef>
                <a:spcPts val="0"/>
              </a:spcBef>
            </a:pPr>
            <a:r>
              <a:rPr lang="en-US" sz="1800" dirty="0"/>
              <a:t>Lead with Accountability:  “It is not only what we do, but also what we do not do, for which we are accountable.” (Moliere)</a:t>
            </a:r>
          </a:p>
          <a:p>
            <a:pPr>
              <a:lnSpc>
                <a:spcPct val="100000"/>
              </a:lnSpc>
              <a:spcBef>
                <a:spcPts val="0"/>
              </a:spcBef>
            </a:pPr>
            <a:r>
              <a:rPr lang="en-US" sz="1800" dirty="0"/>
              <a:t>Lead with Relationships:  “Shared joy is a double joy; shared sorrow is half a sorrow.” (Swedish Proverb)</a:t>
            </a:r>
          </a:p>
          <a:p>
            <a:pPr>
              <a:lnSpc>
                <a:spcPct val="100000"/>
              </a:lnSpc>
              <a:spcBef>
                <a:spcPts val="0"/>
              </a:spcBef>
            </a:pPr>
            <a:r>
              <a:rPr lang="en-US" sz="1800" dirty="0"/>
              <a:t>Lead with Teachability:  “Being ignorant is not so much a shame as being unwilling to learn.” (Franklin)</a:t>
            </a:r>
          </a:p>
          <a:p>
            <a:pPr>
              <a:lnSpc>
                <a:spcPct val="100000"/>
              </a:lnSpc>
              <a:spcBef>
                <a:spcPts val="0"/>
              </a:spcBef>
            </a:pPr>
            <a:r>
              <a:rPr lang="en-US" sz="1800" dirty="0"/>
              <a:t>Lead with Discipline:  “You must arrange your days so that you are experiencing deep contentment, joy, and confidence in your everyday life with God.” (</a:t>
            </a:r>
            <a:r>
              <a:rPr lang="en-US" sz="1800" dirty="0" err="1"/>
              <a:t>Ortberg</a:t>
            </a:r>
            <a:r>
              <a:rPr lang="en-US" sz="1800" dirty="0"/>
              <a:t>)</a:t>
            </a:r>
          </a:p>
          <a:p>
            <a:pPr>
              <a:lnSpc>
                <a:spcPct val="100000"/>
              </a:lnSpc>
              <a:spcBef>
                <a:spcPts val="0"/>
              </a:spcBef>
            </a:pPr>
            <a:r>
              <a:rPr lang="en-US" sz="1800" dirty="0"/>
              <a:t>Lead with Gratitude:  “I would maintain that thanks are the highest form of thought; and that gratitude is happiness doubled by wonder.” (Chesterton)</a:t>
            </a:r>
          </a:p>
          <a:p>
            <a:pPr>
              <a:lnSpc>
                <a:spcPct val="100000"/>
              </a:lnSpc>
              <a:spcBef>
                <a:spcPts val="0"/>
              </a:spcBef>
            </a:pPr>
            <a:r>
              <a:rPr lang="en-US" sz="1800" dirty="0"/>
              <a:t>Lead with Generosity:  “A generous person will prosper; whoever refreshes others will be refreshed.” (Proverbs 11:25)</a:t>
            </a:r>
          </a:p>
          <a:p>
            <a:pPr>
              <a:lnSpc>
                <a:spcPct val="100000"/>
              </a:lnSpc>
              <a:spcBef>
                <a:spcPts val="0"/>
              </a:spcBef>
            </a:pPr>
            <a:r>
              <a:rPr lang="en-US" sz="1800" dirty="0"/>
              <a:t>Lead with Forgiveness:  “Resentment is like drinking poison and then hoping it will kill your enemies.”  (Anonymous source)</a:t>
            </a:r>
          </a:p>
          <a:p>
            <a:pPr>
              <a:lnSpc>
                <a:spcPct val="100000"/>
              </a:lnSpc>
              <a:spcBef>
                <a:spcPts val="0"/>
              </a:spcBef>
            </a:pPr>
            <a:r>
              <a:rPr lang="en-US" sz="1800" dirty="0"/>
              <a:t>Lead with Encouragement:  “We need each other for the moments when we’ve got to borrow the strength of each other’s words, borrow a friend’s faith that lifts us up, borrow a little encouragement just to carry us through the day.”  (</a:t>
            </a:r>
            <a:r>
              <a:rPr lang="en-US" sz="1800" dirty="0" err="1"/>
              <a:t>Voskamp</a:t>
            </a:r>
            <a:r>
              <a:rPr lang="en-US" sz="1800" dirty="0"/>
              <a:t>)</a:t>
            </a:r>
          </a:p>
          <a:p>
            <a:pPr>
              <a:lnSpc>
                <a:spcPct val="100000"/>
              </a:lnSpc>
              <a:spcBef>
                <a:spcPts val="0"/>
              </a:spcBef>
            </a:pPr>
            <a:r>
              <a:rPr lang="en-US" sz="1800" dirty="0"/>
              <a:t>Lead with Faithfulness:  “Faithful servants never retire.  You can retire from your career, but you never retire from serving God.” (Warren)</a:t>
            </a:r>
          </a:p>
        </p:txBody>
      </p:sp>
    </p:spTree>
    <p:extLst>
      <p:ext uri="{BB962C8B-B14F-4D97-AF65-F5344CB8AC3E}">
        <p14:creationId xmlns:p14="http://schemas.microsoft.com/office/powerpoint/2010/main" val="2670777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C6BE6-E4C5-43ED-9158-5EA0001F0119}"/>
              </a:ext>
            </a:extLst>
          </p:cNvPr>
          <p:cNvSpPr>
            <a:spLocks noGrp="1"/>
          </p:cNvSpPr>
          <p:nvPr>
            <p:ph type="title"/>
          </p:nvPr>
        </p:nvSpPr>
        <p:spPr/>
        <p:txBody>
          <a:bodyPr/>
          <a:lstStyle/>
          <a:p>
            <a:r>
              <a:rPr lang="en-US" b="1" dirty="0">
                <a:latin typeface="+mn-lt"/>
              </a:rPr>
              <a:t>Resources</a:t>
            </a:r>
          </a:p>
        </p:txBody>
      </p:sp>
      <p:sp>
        <p:nvSpPr>
          <p:cNvPr id="3" name="Content Placeholder 2">
            <a:extLst>
              <a:ext uri="{FF2B5EF4-FFF2-40B4-BE49-F238E27FC236}">
                <a16:creationId xmlns:a16="http://schemas.microsoft.com/office/drawing/2014/main" id="{1D44A18A-CF5D-4097-B72C-D0017E23F47C}"/>
              </a:ext>
            </a:extLst>
          </p:cNvPr>
          <p:cNvSpPr>
            <a:spLocks noGrp="1"/>
          </p:cNvSpPr>
          <p:nvPr>
            <p:ph idx="1"/>
          </p:nvPr>
        </p:nvSpPr>
        <p:spPr/>
        <p:txBody>
          <a:bodyPr>
            <a:normAutofit fontScale="92500" lnSpcReduction="10000"/>
          </a:bodyPr>
          <a:lstStyle/>
          <a:p>
            <a:pPr marL="0" indent="0">
              <a:buNone/>
            </a:pPr>
            <a:r>
              <a:rPr lang="en-US" dirty="0"/>
              <a:t>Abuse and Misconduct Reporting Agencies:</a:t>
            </a:r>
          </a:p>
          <a:p>
            <a:r>
              <a:rPr lang="en-US" sz="2200" b="1" dirty="0" smtClean="0"/>
              <a:t>  Local </a:t>
            </a:r>
            <a:r>
              <a:rPr lang="en-US" sz="2200" b="1" dirty="0"/>
              <a:t>DFCS</a:t>
            </a:r>
          </a:p>
          <a:p>
            <a:pPr lvl="1"/>
            <a:r>
              <a:rPr lang="en-US" sz="1800" dirty="0" smtClean="0"/>
              <a:t>Insurance </a:t>
            </a:r>
            <a:r>
              <a:rPr lang="en-US" sz="1800" dirty="0"/>
              <a:t>Board Praesidium, Inc. (PCUSA)    866-607-SAFE (7233)</a:t>
            </a:r>
          </a:p>
          <a:p>
            <a:pPr lvl="1"/>
            <a:r>
              <a:rPr lang="en-US" sz="1800" dirty="0" smtClean="0">
                <a:solidFill>
                  <a:srgbClr val="0070C0"/>
                </a:solidFill>
                <a:hlinkClick r:id="rId2"/>
              </a:rPr>
              <a:t>https://jfs.ohio.gov/child-and-adult-protection-foster-and-adoption/report-child-or-adult-abuse-neglect</a:t>
            </a:r>
            <a:r>
              <a:rPr lang="en-US" sz="1800" dirty="0" smtClean="0"/>
              <a:t>  </a:t>
            </a:r>
          </a:p>
          <a:p>
            <a:pPr lvl="1"/>
            <a:r>
              <a:rPr lang="en-US" sz="1800" dirty="0" smtClean="0">
                <a:solidFill>
                  <a:srgbClr val="0070C0"/>
                </a:solidFill>
                <a:hlinkClick r:id="rId3"/>
              </a:rPr>
              <a:t>https://www.chfs.ky.gov/agencies/dcbs/dpp/cpb/Pages/default.aspx</a:t>
            </a:r>
            <a:endParaRPr lang="en-US" sz="1800" dirty="0" smtClean="0">
              <a:solidFill>
                <a:srgbClr val="0070C0"/>
              </a:solidFill>
            </a:endParaRPr>
          </a:p>
          <a:p>
            <a:pPr lvl="1"/>
            <a:r>
              <a:rPr lang="en-US" sz="1800" dirty="0" smtClean="0">
                <a:hlinkClick r:id="rId4"/>
              </a:rPr>
              <a:t>https://www.in.gov/dcs/contact-us/child-abuse-and-neglect-hotline/</a:t>
            </a:r>
            <a:endParaRPr lang="en-US" sz="1800" dirty="0" smtClean="0"/>
          </a:p>
          <a:p>
            <a:pPr marL="457200" lvl="1" indent="0">
              <a:buNone/>
            </a:pPr>
            <a:endParaRPr lang="en-US" sz="1800" dirty="0"/>
          </a:p>
          <a:p>
            <a:pPr marL="457200" lvl="1" indent="0">
              <a:buNone/>
            </a:pPr>
            <a:r>
              <a:rPr lang="en-US" sz="1800" b="1" dirty="0"/>
              <a:t>Books and Other Resources:</a:t>
            </a:r>
          </a:p>
          <a:p>
            <a:pPr marL="457200" lvl="1" indent="0">
              <a:buNone/>
            </a:pPr>
            <a:r>
              <a:rPr lang="en-US" sz="1800" i="1" dirty="0"/>
              <a:t>Boundary Setting for Clergy and Ministry Workers </a:t>
            </a:r>
            <a:r>
              <a:rPr lang="en-US" sz="1800" dirty="0"/>
              <a:t>by Dr. Jim Stout</a:t>
            </a:r>
          </a:p>
          <a:p>
            <a:pPr marL="457200" lvl="1" indent="0">
              <a:buNone/>
            </a:pPr>
            <a:r>
              <a:rPr lang="en-US" sz="1800" i="1" dirty="0"/>
              <a:t>Learning to Lead Like Jesus </a:t>
            </a:r>
            <a:r>
              <a:rPr lang="en-US" sz="1800" dirty="0"/>
              <a:t>by Boyd Bailey</a:t>
            </a:r>
          </a:p>
          <a:p>
            <a:pPr marL="457200" lvl="1" indent="0">
              <a:buNone/>
            </a:pPr>
            <a:r>
              <a:rPr lang="en-US" sz="1800" i="1" dirty="0"/>
              <a:t>The Integrity of the Body of Christ </a:t>
            </a:r>
            <a:r>
              <a:rPr lang="en-US" sz="1800" dirty="0"/>
              <a:t>by Arden F. Mahlberg and Craig L. </a:t>
            </a:r>
            <a:r>
              <a:rPr lang="en-US" sz="1800" dirty="0" err="1"/>
              <a:t>Nessan</a:t>
            </a:r>
            <a:endParaRPr lang="en-US" sz="1800" dirty="0"/>
          </a:p>
          <a:p>
            <a:pPr marL="457200" lvl="1" indent="0">
              <a:buNone/>
            </a:pPr>
            <a:r>
              <a:rPr lang="en-US" sz="1800" i="1" dirty="0"/>
              <a:t>Confidentiality and Clergy:  Churches, Ethics, and the Law</a:t>
            </a:r>
            <a:r>
              <a:rPr lang="en-US" sz="1800" dirty="0"/>
              <a:t> by William W. Rankin</a:t>
            </a:r>
          </a:p>
          <a:p>
            <a:pPr marL="457200" lvl="1" indent="0">
              <a:buNone/>
            </a:pPr>
            <a:r>
              <a:rPr lang="en-US" sz="1800" i="1" dirty="0"/>
              <a:t>The Book of Order </a:t>
            </a:r>
            <a:r>
              <a:rPr lang="en-US" sz="1800" dirty="0"/>
              <a:t>of the Presbyterian Church (USA) 2019-2021 Edition</a:t>
            </a:r>
          </a:p>
          <a:p>
            <a:pPr marL="457200" lvl="1" indent="0">
              <a:buNone/>
            </a:pPr>
            <a:r>
              <a:rPr lang="en-US" sz="1800" dirty="0"/>
              <a:t>Presbyterian Mission of Presbyterian Church (USA)  </a:t>
            </a:r>
            <a:r>
              <a:rPr lang="en-US" sz="1800" dirty="0">
                <a:solidFill>
                  <a:srgbClr val="0070C0"/>
                </a:solidFill>
                <a:hlinkClick r:id="rId5">
                  <a:extLst>
                    <a:ext uri="{A12FA001-AC4F-418D-AE19-62706E023703}">
                      <ahyp:hlinkClr xmlns:ahyp="http://schemas.microsoft.com/office/drawing/2018/hyperlinkcolor" xmlns="" val="tx"/>
                    </a:ext>
                  </a:extLst>
                </a:hlinkClick>
              </a:rPr>
              <a:t>www.presbyterianmission.org</a:t>
            </a:r>
            <a:endParaRPr lang="en-US" sz="1800" dirty="0">
              <a:solidFill>
                <a:srgbClr val="0070C0"/>
              </a:solidFill>
            </a:endParaRPr>
          </a:p>
          <a:p>
            <a:pPr marL="457200" lvl="1" indent="0">
              <a:buNone/>
            </a:pPr>
            <a:endParaRPr lang="en-US" sz="1400" dirty="0"/>
          </a:p>
          <a:p>
            <a:pPr lvl="1"/>
            <a:endParaRPr lang="en-US" dirty="0"/>
          </a:p>
        </p:txBody>
      </p:sp>
    </p:spTree>
    <p:extLst>
      <p:ext uri="{BB962C8B-B14F-4D97-AF65-F5344CB8AC3E}">
        <p14:creationId xmlns:p14="http://schemas.microsoft.com/office/powerpoint/2010/main" val="3171886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Prayer for Caregivers</a:t>
            </a:r>
            <a:endParaRPr lang="en-US" b="1" dirty="0">
              <a:latin typeface="+mn-lt"/>
            </a:endParaRPr>
          </a:p>
        </p:txBody>
      </p:sp>
      <p:sp>
        <p:nvSpPr>
          <p:cNvPr id="3" name="Content Placeholder 2"/>
          <p:cNvSpPr>
            <a:spLocks noGrp="1"/>
          </p:cNvSpPr>
          <p:nvPr>
            <p:ph idx="1"/>
          </p:nvPr>
        </p:nvSpPr>
        <p:spPr>
          <a:xfrm>
            <a:off x="838200" y="1690688"/>
            <a:ext cx="10515600" cy="4565939"/>
          </a:xfrm>
        </p:spPr>
        <p:txBody>
          <a:bodyPr>
            <a:noAutofit/>
          </a:bodyPr>
          <a:lstStyle/>
          <a:p>
            <a:pPr marL="0" indent="0">
              <a:buNone/>
            </a:pPr>
            <a:r>
              <a:rPr lang="en-US" sz="3600" i="1" dirty="0" smtClean="0"/>
              <a:t>Holy </a:t>
            </a:r>
            <a:r>
              <a:rPr lang="en-US" sz="3600" i="1" dirty="0"/>
              <a:t>One of all, we know that you have created humans in your image as caring and communal creatures. Thank you for the stories that connect us as church families and for those who give of their emotional and spiritual support in the care of others. Bless our efforts to be Christ to those around us. Help us to show unconditional, non-judgmental community love to those you put in our path. In the name of the Spirit of God-Alive, we pray: Amen</a:t>
            </a:r>
            <a:endParaRPr lang="en-US" sz="3600" dirty="0"/>
          </a:p>
          <a:p>
            <a:endParaRPr lang="en-US" sz="3600" dirty="0"/>
          </a:p>
          <a:p>
            <a:endParaRPr lang="en-US" sz="3600" dirty="0"/>
          </a:p>
        </p:txBody>
      </p:sp>
    </p:spTree>
    <p:extLst>
      <p:ext uri="{BB962C8B-B14F-4D97-AF65-F5344CB8AC3E}">
        <p14:creationId xmlns:p14="http://schemas.microsoft.com/office/powerpoint/2010/main" val="3595696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71BE6-7F8F-4595-A7F6-3554E007D53F}"/>
              </a:ext>
            </a:extLst>
          </p:cNvPr>
          <p:cNvSpPr>
            <a:spLocks noGrp="1"/>
          </p:cNvSpPr>
          <p:nvPr>
            <p:ph type="title"/>
          </p:nvPr>
        </p:nvSpPr>
        <p:spPr/>
        <p:txBody>
          <a:bodyPr/>
          <a:lstStyle/>
          <a:p>
            <a:r>
              <a:rPr lang="en-US" b="1" dirty="0">
                <a:latin typeface="+mn-lt"/>
              </a:rPr>
              <a:t>State Law and Community Resources</a:t>
            </a:r>
          </a:p>
        </p:txBody>
      </p:sp>
      <p:sp>
        <p:nvSpPr>
          <p:cNvPr id="3" name="Content Placeholder 2">
            <a:extLst>
              <a:ext uri="{FF2B5EF4-FFF2-40B4-BE49-F238E27FC236}">
                <a16:creationId xmlns:a16="http://schemas.microsoft.com/office/drawing/2014/main" id="{2E506DD3-2E14-4A78-8A03-66DBE0EF1777}"/>
              </a:ext>
            </a:extLst>
          </p:cNvPr>
          <p:cNvSpPr>
            <a:spLocks noGrp="1"/>
          </p:cNvSpPr>
          <p:nvPr>
            <p:ph idx="1"/>
          </p:nvPr>
        </p:nvSpPr>
        <p:spPr>
          <a:xfrm>
            <a:off x="838200" y="1437698"/>
            <a:ext cx="10515600" cy="4351338"/>
          </a:xfrm>
        </p:spPr>
        <p:txBody>
          <a:bodyPr>
            <a:noAutofit/>
          </a:bodyPr>
          <a:lstStyle/>
          <a:p>
            <a:r>
              <a:rPr lang="en-US" sz="1600" dirty="0" smtClean="0"/>
              <a:t>Our states mandate </a:t>
            </a:r>
            <a:r>
              <a:rPr lang="en-US" sz="1600" dirty="0"/>
              <a:t>reporting of suspected abuse by specific people who have contact with children.  The </a:t>
            </a:r>
            <a:r>
              <a:rPr lang="en-US" sz="1600" i="1" dirty="0"/>
              <a:t>Book of Order </a:t>
            </a:r>
            <a:r>
              <a:rPr lang="en-US" sz="1600" dirty="0"/>
              <a:t>also speaks to </a:t>
            </a:r>
            <a:r>
              <a:rPr lang="en-US" sz="1600" u="sng" dirty="0"/>
              <a:t>Mandatory Reporting </a:t>
            </a:r>
            <a:r>
              <a:rPr lang="en-US" sz="1600" dirty="0"/>
              <a:t>(G-4.0302): “Any member of this church engaged in ordered ministry and any certified Christian educator employed by this church or its congregations, shall report to ecclesiastical and civil legal authorities knowledge of harm, or the risk of harm, related to the physical abuse, neglect, and/or sexual molestation or abuse of a minor or an adult who lacks mental capacity when (1) such information is gained outside of a confidential communication as defined in G-4.0301, (2) she or he is not bound by an obligation of privileged communication under law, or (3) she or he reasonably believes that there is risk of future harm or abuse.” </a:t>
            </a:r>
          </a:p>
          <a:p>
            <a:r>
              <a:rPr lang="en-US" sz="1600" dirty="0"/>
              <a:t>Mandated reporters who report suspected abuse in good faith are protected by law, even if the report is not substantiated by the Department of Family and Children Services (DFCS) or another reporting agency.  All reports are confidential, and the reporter may remain anonymous, if so desired.  It is the responsibility of DFCS and law enforcement to investigate the allegation of child abuse.</a:t>
            </a:r>
          </a:p>
          <a:p>
            <a:r>
              <a:rPr lang="en-US" sz="1600" dirty="0"/>
              <a:t>In addition to child abuse, adult abuse also occurs.  Although the laws are different for mentally capable adults, who may refuse any services from DFCS, reporting of suspected abuse or neglect may be prudent.</a:t>
            </a:r>
          </a:p>
          <a:p>
            <a:r>
              <a:rPr lang="en-US" sz="1600" dirty="0"/>
              <a:t>To help in preventing abuse, </a:t>
            </a:r>
            <a:r>
              <a:rPr lang="en-US" sz="1600" dirty="0" smtClean="0"/>
              <a:t>the Presbytery can provide resources to </a:t>
            </a:r>
            <a:r>
              <a:rPr lang="en-US" sz="1600" dirty="0"/>
              <a:t>sessions and congregations to provide access to background checks, which should be completed on all employees and volunteers who work with children.</a:t>
            </a:r>
          </a:p>
          <a:p>
            <a:r>
              <a:rPr lang="en-US" sz="1600" b="1" dirty="0"/>
              <a:t>IMPORTANT</a:t>
            </a:r>
            <a:r>
              <a:rPr lang="en-US" sz="1600" dirty="0"/>
              <a:t>:  Reporting of allegations of abuse or misconduct within the church may occur in a variety of ways.  Because a congregation, session, presbytery, or any council cannot control to whom the alleged victim of misconduct or abuse may speak to first, it is important that pastors, officers, elders, employees, and volunteers understand how to channel reports of incidents.  Section D (The Rules of Discipline) of the Book of Order goes into great detail about the procedures.  Please make sure you and all leadership are aware of these procedures.</a:t>
            </a:r>
          </a:p>
        </p:txBody>
      </p:sp>
    </p:spTree>
    <p:extLst>
      <p:ext uri="{BB962C8B-B14F-4D97-AF65-F5344CB8AC3E}">
        <p14:creationId xmlns:p14="http://schemas.microsoft.com/office/powerpoint/2010/main" val="3836602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6011"/>
            <a:ext cx="10515600" cy="1325563"/>
          </a:xfrm>
        </p:spPr>
        <p:txBody>
          <a:bodyPr/>
          <a:lstStyle/>
          <a:p>
            <a:r>
              <a:rPr lang="en-US" b="1" dirty="0" smtClean="0">
                <a:latin typeface="+mn-lt"/>
              </a:rPr>
              <a:t>Reporting Requirements of the Presbytery of Cincinnati </a:t>
            </a:r>
            <a:endParaRPr lang="en-US" b="1" dirty="0">
              <a:latin typeface="+mn-lt"/>
            </a:endParaRPr>
          </a:p>
        </p:txBody>
      </p:sp>
      <p:sp>
        <p:nvSpPr>
          <p:cNvPr id="3" name="Content Placeholder 2"/>
          <p:cNvSpPr>
            <a:spLocks noGrp="1"/>
          </p:cNvSpPr>
          <p:nvPr>
            <p:ph idx="1"/>
          </p:nvPr>
        </p:nvSpPr>
        <p:spPr/>
        <p:txBody>
          <a:bodyPr/>
          <a:lstStyle/>
          <a:p>
            <a:pPr marL="0" indent="0">
              <a:buNone/>
            </a:pPr>
            <a:r>
              <a:rPr lang="en-US" dirty="0" smtClean="0"/>
              <a:t>Covered in detail in the Sexual Misconduct policy of the Presbytery of Cincinnati</a:t>
            </a:r>
          </a:p>
          <a:p>
            <a:pPr marL="0" indent="0">
              <a:buNone/>
            </a:pPr>
            <a:endParaRPr lang="en-US" dirty="0"/>
          </a:p>
          <a:p>
            <a:pPr marL="0" indent="0">
              <a:buNone/>
            </a:pPr>
            <a:r>
              <a:rPr lang="en-US" dirty="0">
                <a:hlinkClick r:id="rId2"/>
              </a:rPr>
              <a:t>https://</a:t>
            </a:r>
            <a:r>
              <a:rPr lang="en-US" dirty="0" smtClean="0">
                <a:hlinkClick r:id="rId2"/>
              </a:rPr>
              <a:t>presbyteryofcincinnati.org/wp-content/uploads/2022/05/Sexual-Misconduct-policy-rev22.pdf</a:t>
            </a:r>
            <a:endParaRPr lang="en-US" dirty="0" smtClean="0"/>
          </a:p>
          <a:p>
            <a:pPr marL="0" indent="0">
              <a:buNone/>
            </a:pPr>
            <a:endParaRPr lang="en-US" dirty="0"/>
          </a:p>
        </p:txBody>
      </p:sp>
    </p:spTree>
    <p:extLst>
      <p:ext uri="{BB962C8B-B14F-4D97-AF65-F5344CB8AC3E}">
        <p14:creationId xmlns:p14="http://schemas.microsoft.com/office/powerpoint/2010/main" val="3516686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273-68FF-464C-AC6C-2261C4E7B336}"/>
              </a:ext>
            </a:extLst>
          </p:cNvPr>
          <p:cNvSpPr>
            <a:spLocks noGrp="1"/>
          </p:cNvSpPr>
          <p:nvPr>
            <p:ph type="title"/>
          </p:nvPr>
        </p:nvSpPr>
        <p:spPr/>
        <p:txBody>
          <a:bodyPr/>
          <a:lstStyle/>
          <a:p>
            <a:r>
              <a:rPr lang="en-US" b="1" dirty="0">
                <a:latin typeface="+mn-lt"/>
              </a:rPr>
              <a:t>Boundary </a:t>
            </a:r>
            <a:r>
              <a:rPr lang="en-US" b="1" dirty="0" smtClean="0">
                <a:latin typeface="+mn-lt"/>
              </a:rPr>
              <a:t>Awareness Part 1</a:t>
            </a:r>
            <a:endParaRPr lang="en-US" b="1" dirty="0">
              <a:latin typeface="+mn-lt"/>
            </a:endParaRPr>
          </a:p>
        </p:txBody>
      </p:sp>
      <p:sp>
        <p:nvSpPr>
          <p:cNvPr id="3" name="Content Placeholder 2">
            <a:extLst>
              <a:ext uri="{FF2B5EF4-FFF2-40B4-BE49-F238E27FC236}">
                <a16:creationId xmlns:a16="http://schemas.microsoft.com/office/drawing/2014/main" id="{22D369F1-6768-49A6-8608-142A4712FAE6}"/>
              </a:ext>
            </a:extLst>
          </p:cNvPr>
          <p:cNvSpPr>
            <a:spLocks noGrp="1"/>
          </p:cNvSpPr>
          <p:nvPr>
            <p:ph idx="1"/>
          </p:nvPr>
        </p:nvSpPr>
        <p:spPr/>
        <p:txBody>
          <a:bodyPr>
            <a:normAutofit fontScale="70000" lnSpcReduction="20000"/>
          </a:bodyPr>
          <a:lstStyle/>
          <a:p>
            <a:r>
              <a:rPr lang="en-US" dirty="0"/>
              <a:t>Secrecy is NOT the same as confidentiality.</a:t>
            </a:r>
          </a:p>
          <a:p>
            <a:r>
              <a:rPr lang="en-US" dirty="0"/>
              <a:t>In general, adults </a:t>
            </a:r>
            <a:r>
              <a:rPr lang="en-US" dirty="0" smtClean="0"/>
              <a:t>are perceived to have more “power” </a:t>
            </a:r>
            <a:r>
              <a:rPr lang="en-US" dirty="0"/>
              <a:t>than children and youth.</a:t>
            </a:r>
          </a:p>
          <a:p>
            <a:r>
              <a:rPr lang="en-US" dirty="0"/>
              <a:t>Whether in truth or by perception, pastors and church leaders have more </a:t>
            </a:r>
            <a:r>
              <a:rPr lang="en-US" dirty="0" smtClean="0"/>
              <a:t>“power” </a:t>
            </a:r>
            <a:r>
              <a:rPr lang="en-US" dirty="0"/>
              <a:t>than people with whom they have a pastoral/leadership relationship.</a:t>
            </a:r>
          </a:p>
          <a:p>
            <a:r>
              <a:rPr lang="en-US" dirty="0"/>
              <a:t>The mutuality of friendship cannot exist when there is a disparity of power.</a:t>
            </a:r>
          </a:p>
          <a:p>
            <a:r>
              <a:rPr lang="en-US" dirty="0"/>
              <a:t>For the safety of all concerned, at least two unrelated adults should be present and maintain visual contact with each other as they engage in ministry to children and youth whether in the church or on trips, where more adults are probably needed.</a:t>
            </a:r>
          </a:p>
          <a:p>
            <a:r>
              <a:rPr lang="en-US" dirty="0"/>
              <a:t>Doors should remain open – or at least have windows – to protect children and youth as well as those ministering to them</a:t>
            </a:r>
            <a:r>
              <a:rPr lang="en-US" dirty="0" smtClean="0"/>
              <a:t>. See the Presbytery Policy on Child Protection.</a:t>
            </a:r>
            <a:endParaRPr lang="en-US" dirty="0"/>
          </a:p>
          <a:p>
            <a:r>
              <a:rPr lang="en-US" dirty="0"/>
              <a:t>Very intentional care should be exercised with pastoral counseling to avoid even the appearance of impropriety or to provide an opportunity for improper behavior on the part of either person.  </a:t>
            </a:r>
          </a:p>
          <a:p>
            <a:r>
              <a:rPr lang="en-US" dirty="0"/>
              <a:t>SOCIAL NETWORKING should be just as transparent as an open door or window in the door in a physical building</a:t>
            </a:r>
            <a:r>
              <a:rPr lang="en-US" dirty="0" smtClean="0"/>
              <a:t>. See the Presbytery Policy and Guidelines on use of Social media.</a:t>
            </a:r>
            <a:endParaRPr lang="en-US" dirty="0"/>
          </a:p>
          <a:p>
            <a:r>
              <a:rPr lang="en-US" dirty="0"/>
              <a:t>Church technology (computers, etc.) should never be used to access inappropriate content.</a:t>
            </a:r>
          </a:p>
        </p:txBody>
      </p:sp>
    </p:spTree>
    <p:extLst>
      <p:ext uri="{BB962C8B-B14F-4D97-AF65-F5344CB8AC3E}">
        <p14:creationId xmlns:p14="http://schemas.microsoft.com/office/powerpoint/2010/main" val="33509765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23444</TotalTime>
  <Words>9804</Words>
  <Application>Microsoft Office PowerPoint</Application>
  <PresentationFormat>Widescreen</PresentationFormat>
  <Paragraphs>510</Paragraphs>
  <Slides>68</Slides>
  <Notes>62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68</vt:i4>
      </vt:variant>
    </vt:vector>
  </HeadingPairs>
  <TitlesOfParts>
    <vt:vector size="74" baseType="lpstr">
      <vt:lpstr>Arial</vt:lpstr>
      <vt:lpstr>Bradley Hand ITC</vt:lpstr>
      <vt:lpstr>Calibri</vt:lpstr>
      <vt:lpstr>Calibri Light</vt:lpstr>
      <vt:lpstr>Wingdings</vt:lpstr>
      <vt:lpstr>Office Theme</vt:lpstr>
      <vt:lpstr>Healthy Boundaries</vt:lpstr>
      <vt:lpstr>Why Do We Have Boundary Training?</vt:lpstr>
      <vt:lpstr>Why Do We Have Boundaries?</vt:lpstr>
      <vt:lpstr>Personal Boundaries I Am Available 24/7 (NOT!)</vt:lpstr>
      <vt:lpstr>Four Principles for Personal Boundaries in Ordained Ministry</vt:lpstr>
      <vt:lpstr>Is Your Church Safe?</vt:lpstr>
      <vt:lpstr>State Law and Community Resources</vt:lpstr>
      <vt:lpstr>Reporting Requirements of the Presbytery of Cincinnati </vt:lpstr>
      <vt:lpstr>Boundary Awareness Part 1</vt:lpstr>
      <vt:lpstr>Boundary Awareness Part 1</vt:lpstr>
      <vt:lpstr>Boundary Awareness Part 1 </vt:lpstr>
      <vt:lpstr>Boundary Awareness Exercise</vt:lpstr>
      <vt:lpstr>Boundary Awareness Part 2</vt:lpstr>
      <vt:lpstr>Boundary Awareness Part 2</vt:lpstr>
      <vt:lpstr>Boundary Awareness Exercise: Case Studies</vt:lpstr>
      <vt:lpstr>Case Study #1</vt:lpstr>
      <vt:lpstr>Case Study #2</vt:lpstr>
      <vt:lpstr>Case Study #3</vt:lpstr>
      <vt:lpstr>Case Study #4</vt:lpstr>
      <vt:lpstr>Case Study #5</vt:lpstr>
      <vt:lpstr>Case Study #6</vt:lpstr>
      <vt:lpstr>Case Study #7</vt:lpstr>
      <vt:lpstr>Case Study #8</vt:lpstr>
      <vt:lpstr>Case Study #9</vt:lpstr>
      <vt:lpstr>Case Study #10</vt:lpstr>
      <vt:lpstr>Case Study #11</vt:lpstr>
      <vt:lpstr>Case Study #12</vt:lpstr>
      <vt:lpstr>Social Media</vt:lpstr>
      <vt:lpstr>Social Media</vt:lpstr>
      <vt:lpstr>Protecting Children (and those who work with children)</vt:lpstr>
      <vt:lpstr>Protecting Children (and those who work with children)</vt:lpstr>
      <vt:lpstr>Protecting Children (and those who work with children)</vt:lpstr>
      <vt:lpstr>Protecting Children (and those who work with children)</vt:lpstr>
      <vt:lpstr>Protecting Children (and those who work with children)</vt:lpstr>
      <vt:lpstr>Protecting Children (and those who work with children)</vt:lpstr>
      <vt:lpstr>Protecting Children (and those who work with children)</vt:lpstr>
      <vt:lpstr>Protecting Children (and those who work with children)</vt:lpstr>
      <vt:lpstr>Protecting Children (and those who work with children)</vt:lpstr>
      <vt:lpstr>Protecting Children (and those who work with children)</vt:lpstr>
      <vt:lpstr>Protecting Children (and those who work with children)</vt:lpstr>
      <vt:lpstr>Policies: Protecting Children (and those who work with children)</vt:lpstr>
      <vt:lpstr>Policies: Protecting Children (and those who work with children)</vt:lpstr>
      <vt:lpstr>Policies: Protecting Children (and those who work with children)</vt:lpstr>
      <vt:lpstr>Policies: Protecting Children (and those who work with children)</vt:lpstr>
      <vt:lpstr>Policies: Protecting Children (and those who work with children)</vt:lpstr>
      <vt:lpstr>The Basics of Harassment Michael Kirk, General Counsel, Office of Legal &amp; Risk Management Services PC(USA) A Corporation</vt:lpstr>
      <vt:lpstr>The Basics of Harassment Michael Kirk, General Counsel, Office of Legal &amp; Risk Management Services PC(USA) A Corporation</vt:lpstr>
      <vt:lpstr>The Basics of Harassment Michael Kirk, General Counsel, Office of Legal &amp; Risk Management Services PC(USA) A Corporation</vt:lpstr>
      <vt:lpstr>The Basics of Harassment Michael Kirk, General Counsel, Office of Legal &amp; Risk Management Services PC(USA) A Corporation</vt:lpstr>
      <vt:lpstr>The Basics of Harassment Michael Kirk, General Counsel, Office of Legal &amp; Risk Management Services PC(USA) A Corporation</vt:lpstr>
      <vt:lpstr>The Basics of Harassment Michael Kirk, General Counsel, Office of Legal &amp; Risk Management Services PC(USA) A Corporation</vt:lpstr>
      <vt:lpstr>The Basics of Harassment Michael Kirk, General Counsel, Office of Legal &amp; Risk Management Services PC(USA) A Corporation</vt:lpstr>
      <vt:lpstr>The Basics of Harassment Michael Kirk, General Counsel, Office of Legal &amp; Risk Management Services PC(USA) A Corporation</vt:lpstr>
      <vt:lpstr>The Basics of Harassment Michael Kirk, General Counsel, Office of Legal &amp; Risk Management Services PC(USA) A Corporation</vt:lpstr>
      <vt:lpstr>Healthy Practices</vt:lpstr>
      <vt:lpstr>Healthy Practices</vt:lpstr>
      <vt:lpstr>Healthy Practices</vt:lpstr>
      <vt:lpstr>Healthy Practices</vt:lpstr>
      <vt:lpstr>Healthy Practices</vt:lpstr>
      <vt:lpstr>Healthy Practices</vt:lpstr>
      <vt:lpstr>Healthy Practices</vt:lpstr>
      <vt:lpstr>Healthy Practices</vt:lpstr>
      <vt:lpstr>Healthy Practices</vt:lpstr>
      <vt:lpstr>Healthy Boundaries Case Study</vt:lpstr>
      <vt:lpstr>Boundary Crossing vs. Boundary Violation</vt:lpstr>
      <vt:lpstr>Learning to Lead Like Jesus</vt:lpstr>
      <vt:lpstr>Resources</vt:lpstr>
      <vt:lpstr>Prayer for Caregivers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Healthy Boundaries</dc:title>
  <dc:creator>Becky Willis</dc:creator>
  <cp:lastModifiedBy>Lisa Allgood</cp:lastModifiedBy>
  <cp:revision>65</cp:revision>
  <cp:lastPrinted>2021-07-29T22:48:02Z</cp:lastPrinted>
  <dcterms:created xsi:type="dcterms:W3CDTF">2021-07-29T19:44:35Z</dcterms:created>
  <dcterms:modified xsi:type="dcterms:W3CDTF">2024-02-05T18:10:01Z</dcterms:modified>
</cp:coreProperties>
</file>